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69" r:id="rId3"/>
    <p:sldId id="256" r:id="rId4"/>
    <p:sldId id="257" r:id="rId5"/>
    <p:sldId id="258" r:id="rId6"/>
    <p:sldId id="259" r:id="rId7"/>
    <p:sldId id="260" r:id="rId8"/>
    <p:sldId id="261" r:id="rId9"/>
    <p:sldId id="264" r:id="rId10"/>
    <p:sldId id="262" r:id="rId11"/>
    <p:sldId id="263" r:id="rId12"/>
    <p:sldId id="271" r:id="rId13"/>
    <p:sldId id="272"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98B82-4CAB-4877-A927-408001F13AE3}" type="datetimeFigureOut">
              <a:rPr lang="en-US" smtClean="0"/>
              <a:t>2/22/2021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240B3-D251-4F2F-AC6C-0AE23AADEEA9}" type="slidenum">
              <a:rPr lang="en-US" smtClean="0"/>
              <a:t>‹#›</a:t>
            </a:fld>
            <a:endParaRPr lang="en-US" dirty="0"/>
          </a:p>
        </p:txBody>
      </p:sp>
    </p:spTree>
    <p:extLst>
      <p:ext uri="{BB962C8B-B14F-4D97-AF65-F5344CB8AC3E}">
        <p14:creationId xmlns:p14="http://schemas.microsoft.com/office/powerpoint/2010/main" val="20290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240B3-D251-4F2F-AC6C-0AE23AADEEA9}" type="slidenum">
              <a:rPr lang="en-US" smtClean="0"/>
              <a:t>12</a:t>
            </a:fld>
            <a:endParaRPr lang="en-US" dirty="0"/>
          </a:p>
        </p:txBody>
      </p:sp>
    </p:spTree>
    <p:extLst>
      <p:ext uri="{BB962C8B-B14F-4D97-AF65-F5344CB8AC3E}">
        <p14:creationId xmlns:p14="http://schemas.microsoft.com/office/powerpoint/2010/main" val="145149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49CD-D996-4BF4-ACB0-BD045457ED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80F8CA-AB33-46D4-83B4-2453E4BE1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F13F18-48FE-433B-8B64-E195CE8C387A}"/>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5" name="Footer Placeholder 4">
            <a:extLst>
              <a:ext uri="{FF2B5EF4-FFF2-40B4-BE49-F238E27FC236}">
                <a16:creationId xmlns:a16="http://schemas.microsoft.com/office/drawing/2014/main" id="{6A7E7D1F-8273-4F0D-A94B-8C107E1E0F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2F560E-F189-4F58-BF64-AF55A6275E4E}"/>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291914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9C3C-7DE8-4934-BBB9-6664C9B010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167779-86F1-4A0B-B5BB-1DB8FB5FC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4376F-8350-4918-AFF9-5F097346AFDD}"/>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5" name="Footer Placeholder 4">
            <a:extLst>
              <a:ext uri="{FF2B5EF4-FFF2-40B4-BE49-F238E27FC236}">
                <a16:creationId xmlns:a16="http://schemas.microsoft.com/office/drawing/2014/main" id="{F9347B39-3AFB-4804-B022-1D845915E4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EE0454-2890-4137-BC18-C25AD973A848}"/>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112878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391DE-4407-437C-824F-B87A5BEFB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703B1-B81F-4CD1-BB81-4EAC2E8A21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E10BE-F601-4599-8FC5-A1F8105C39D3}"/>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5" name="Footer Placeholder 4">
            <a:extLst>
              <a:ext uri="{FF2B5EF4-FFF2-40B4-BE49-F238E27FC236}">
                <a16:creationId xmlns:a16="http://schemas.microsoft.com/office/drawing/2014/main" id="{511C6EC7-2C9F-4847-B23D-995CC5651E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6FFF7E-10CB-4BA0-A238-79CCA19FF4CF}"/>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373965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9F52-F87F-40FC-8021-15AAB8DAE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54A2B-95FF-47FF-9BFE-11F488AA7A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249FC-B652-4AA6-841F-258299122C97}"/>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5" name="Footer Placeholder 4">
            <a:extLst>
              <a:ext uri="{FF2B5EF4-FFF2-40B4-BE49-F238E27FC236}">
                <a16:creationId xmlns:a16="http://schemas.microsoft.com/office/drawing/2014/main" id="{C6DED8A9-3B58-4BF4-BD77-2C13237B2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423391-2DB7-4852-A25C-22F9697AF86B}"/>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118026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579B-581A-4FE5-B8CC-F398945D6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359125-4808-49DD-8D4B-89F782F97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EE93C-866C-4923-AD25-C550B866AE0E}"/>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5" name="Footer Placeholder 4">
            <a:extLst>
              <a:ext uri="{FF2B5EF4-FFF2-40B4-BE49-F238E27FC236}">
                <a16:creationId xmlns:a16="http://schemas.microsoft.com/office/drawing/2014/main" id="{43F4F5A1-A948-4769-983D-FCD29D69AD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2E9613-1F23-4325-9B43-20DBDFA97E7A}"/>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300953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B879-083C-47EB-849E-85C79A334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96068-58B5-4088-8883-59219831B8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B96B52-1543-4249-B56F-AD7F11482A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FF70F9-7F70-448A-9AC3-06229DB2C0FA}"/>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6" name="Footer Placeholder 5">
            <a:extLst>
              <a:ext uri="{FF2B5EF4-FFF2-40B4-BE49-F238E27FC236}">
                <a16:creationId xmlns:a16="http://schemas.microsoft.com/office/drawing/2014/main" id="{0B31C3AD-0D26-41A8-B03D-00F5745A32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9B5376-C302-4AC4-B9D1-B5BBDF391B4B}"/>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375272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B713-09F0-424F-A7BC-A0584046BA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96B4A7-BB9A-45C4-9E1E-338EBA335F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492D5A-E1D0-4883-8D25-0521B044C7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48276-05EA-4DFC-90E5-7AEA5249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A8C67-F8EE-4951-A1A8-DF34F54EC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72444-E4AE-4ED7-AFC6-56289F5F96EC}"/>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8" name="Footer Placeholder 7">
            <a:extLst>
              <a:ext uri="{FF2B5EF4-FFF2-40B4-BE49-F238E27FC236}">
                <a16:creationId xmlns:a16="http://schemas.microsoft.com/office/drawing/2014/main" id="{E19C0C83-FD06-4233-81DA-9EFB04AEB8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367BC6-C029-4E7F-ADED-7E09CE1F6C29}"/>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252014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D84F-E2C9-44F3-9D37-453D72E214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E18E5E-7DA8-4EEE-A7F4-6CCCE7AF5218}"/>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4" name="Footer Placeholder 3">
            <a:extLst>
              <a:ext uri="{FF2B5EF4-FFF2-40B4-BE49-F238E27FC236}">
                <a16:creationId xmlns:a16="http://schemas.microsoft.com/office/drawing/2014/main" id="{913923B2-65E5-4D14-AAD8-60C9C0D532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720148-1C52-4963-8DD3-E78F9B69AD68}"/>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92499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36255-B7D0-405F-80FA-FD405823287F}"/>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3" name="Footer Placeholder 2">
            <a:extLst>
              <a:ext uri="{FF2B5EF4-FFF2-40B4-BE49-F238E27FC236}">
                <a16:creationId xmlns:a16="http://schemas.microsoft.com/office/drawing/2014/main" id="{44FCC5F7-2910-4439-BC9E-5DD9B9E8140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58B63D-D4E3-49F5-A264-51459212263A}"/>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128463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1264-E288-4601-A2F2-AE05E0AEF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C1064E-242F-4D65-AB66-87E669949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4E3458-B05C-4225-88F9-0BF272BDD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350EA-2729-4957-9CC3-8009951DD805}"/>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6" name="Footer Placeholder 5">
            <a:extLst>
              <a:ext uri="{FF2B5EF4-FFF2-40B4-BE49-F238E27FC236}">
                <a16:creationId xmlns:a16="http://schemas.microsoft.com/office/drawing/2014/main" id="{402B3B94-FC79-493C-BF41-4D18F2B500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AAB1EC-07AF-4B68-86D0-51077A7F78CB}"/>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174895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D3DB-8E87-4BDE-AD85-E1D8E17F3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DDEAEE-B0F9-4EE7-B277-E6E7D5934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9F20E5C-EB22-48CC-A4B9-DE8679ABD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98673-D9BD-4A80-AFB4-F06E61EC3761}"/>
              </a:ext>
            </a:extLst>
          </p:cNvPr>
          <p:cNvSpPr>
            <a:spLocks noGrp="1"/>
          </p:cNvSpPr>
          <p:nvPr>
            <p:ph type="dt" sz="half" idx="10"/>
          </p:nvPr>
        </p:nvSpPr>
        <p:spPr/>
        <p:txBody>
          <a:bodyPr/>
          <a:lstStyle/>
          <a:p>
            <a:fld id="{A6464A19-DA9A-408C-B1E0-8E6F5BA222F6}" type="datetimeFigureOut">
              <a:rPr lang="en-US" smtClean="0"/>
              <a:t>2/22/2021</a:t>
            </a:fld>
            <a:endParaRPr lang="en-US" dirty="0"/>
          </a:p>
        </p:txBody>
      </p:sp>
      <p:sp>
        <p:nvSpPr>
          <p:cNvPr id="6" name="Footer Placeholder 5">
            <a:extLst>
              <a:ext uri="{FF2B5EF4-FFF2-40B4-BE49-F238E27FC236}">
                <a16:creationId xmlns:a16="http://schemas.microsoft.com/office/drawing/2014/main" id="{596FF08A-713A-42B0-814B-A1BEEF1FF1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3F372D-373F-4CFF-9710-C59BF47451E3}"/>
              </a:ext>
            </a:extLst>
          </p:cNvPr>
          <p:cNvSpPr>
            <a:spLocks noGrp="1"/>
          </p:cNvSpPr>
          <p:nvPr>
            <p:ph type="sldNum" sz="quarter" idx="12"/>
          </p:nvPr>
        </p:nvSpPr>
        <p:spPr/>
        <p:txBody>
          <a:bodyPr/>
          <a:lstStyle/>
          <a:p>
            <a:fld id="{8E105AFF-26D9-4314-B986-F03BBBFAFFA0}" type="slidenum">
              <a:rPr lang="en-US" smtClean="0"/>
              <a:t>‹#›</a:t>
            </a:fld>
            <a:endParaRPr lang="en-US" dirty="0"/>
          </a:p>
        </p:txBody>
      </p:sp>
    </p:spTree>
    <p:extLst>
      <p:ext uri="{BB962C8B-B14F-4D97-AF65-F5344CB8AC3E}">
        <p14:creationId xmlns:p14="http://schemas.microsoft.com/office/powerpoint/2010/main" val="154412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7CF5AD-F94B-4050-9959-66B05E393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7E748-6EE4-42A2-9EC8-99894183A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704AA-6E42-4822-B33B-A8004BD07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64A19-DA9A-408C-B1E0-8E6F5BA222F6}" type="datetimeFigureOut">
              <a:rPr lang="en-US" smtClean="0"/>
              <a:t>2/22/2021</a:t>
            </a:fld>
            <a:endParaRPr lang="en-US" dirty="0"/>
          </a:p>
        </p:txBody>
      </p:sp>
      <p:sp>
        <p:nvSpPr>
          <p:cNvPr id="5" name="Footer Placeholder 4">
            <a:extLst>
              <a:ext uri="{FF2B5EF4-FFF2-40B4-BE49-F238E27FC236}">
                <a16:creationId xmlns:a16="http://schemas.microsoft.com/office/drawing/2014/main" id="{0CE8981F-9614-45DB-9D9F-80276F6DD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26731A-2893-41C0-A0F8-444A4EAA0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05AFF-26D9-4314-B986-F03BBBFAFFA0}" type="slidenum">
              <a:rPr lang="en-US" smtClean="0"/>
              <a:t>‹#›</a:t>
            </a:fld>
            <a:endParaRPr lang="en-US" dirty="0"/>
          </a:p>
        </p:txBody>
      </p:sp>
    </p:spTree>
    <p:extLst>
      <p:ext uri="{BB962C8B-B14F-4D97-AF65-F5344CB8AC3E}">
        <p14:creationId xmlns:p14="http://schemas.microsoft.com/office/powerpoint/2010/main" val="252744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towncriergroup.com/" TargetMode="External"/><Relationship Id="rId7" Type="http://schemas.openxmlformats.org/officeDocument/2006/relationships/image" Target="../media/image3.png"/><Relationship Id="rId2" Type="http://schemas.openxmlformats.org/officeDocument/2006/relationships/hyperlink" Target="https://towncriergroup.com/b2b-buyers-what-do-they-value-most/"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info@towncriergroup.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www.towncriergroup.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owncriergroup.com/"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towncriergroup.com/"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hyperlink" Target="http://www.towncriergroup.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towncriergroup.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towncriergroup.com/contact-u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owncriergroup.co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towncriergroup.com/"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towncriergroup.co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towncriergroup.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owncriergroup.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owncriergroup.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owncriergroup.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www.towncriergrou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D28CA6-20C8-4736-82BD-2B70828A8536}"/>
              </a:ext>
            </a:extLst>
          </p:cNvPr>
          <p:cNvSpPr txBox="1"/>
          <p:nvPr/>
        </p:nvSpPr>
        <p:spPr>
          <a:xfrm>
            <a:off x="1004655" y="1414562"/>
            <a:ext cx="10697592" cy="5078313"/>
          </a:xfrm>
          <a:prstGeom prst="rect">
            <a:avLst/>
          </a:prstGeom>
          <a:noFill/>
        </p:spPr>
        <p:txBody>
          <a:bodyPr wrap="square" rtlCol="0">
            <a:spAutoFit/>
          </a:bodyPr>
          <a:lstStyle/>
          <a:p>
            <a:r>
              <a:rPr lang="en-US" sz="1600" dirty="0"/>
              <a:t>This document provides a blueprint for determining a B2B buyer’s needs. Beyond a simple demographic and pain point formula found in traditional buyer’s persona templates, it includes templates to help define needs based on 40 elements of value.</a:t>
            </a:r>
          </a:p>
          <a:p>
            <a:endParaRPr lang="en-US" sz="1600" dirty="0"/>
          </a:p>
          <a:p>
            <a:r>
              <a:rPr lang="en-US" sz="1600" dirty="0"/>
              <a:t>The 40 elements are based on work published in the Harvard Business Review, and a study by Bain and Company. The Bain and Company research specifically looked at the IT infrastructure and commercial insurance segments. In this document, the ten highest value elements are denoted with a green star. An individual seller may find that other elements are most important to their buyers.</a:t>
            </a:r>
          </a:p>
          <a:p>
            <a:endParaRPr lang="en-US" sz="1600" dirty="0"/>
          </a:p>
          <a:p>
            <a:r>
              <a:rPr lang="en-US" sz="1600" dirty="0"/>
              <a:t>Part 1 contains templates to determine how your solution addresses needs important to your prospect. This includes both your prospect’s company and personal needs.</a:t>
            </a:r>
          </a:p>
          <a:p>
            <a:endParaRPr lang="en-US" sz="1600" dirty="0"/>
          </a:p>
          <a:p>
            <a:r>
              <a:rPr lang="en-US" sz="1600" dirty="0"/>
              <a:t>Part 2 contains templates to map your prospect’s needs to your ability to satisfy them. Copy the template as many times as needed to build personas for the decision makers and influencers at your prospect company. </a:t>
            </a:r>
          </a:p>
          <a:p>
            <a:endParaRPr lang="en-US" sz="1600" dirty="0"/>
          </a:p>
          <a:p>
            <a:r>
              <a:rPr lang="en-US" sz="1600" dirty="0"/>
              <a:t>If you have not done so already, please </a:t>
            </a:r>
            <a:r>
              <a:rPr lang="en-US" sz="1600" dirty="0">
                <a:hlinkClick r:id="rId2"/>
              </a:rPr>
              <a:t>read this article </a:t>
            </a:r>
            <a:r>
              <a:rPr lang="en-US" sz="1600" dirty="0"/>
              <a:t>for a full explanation of the B2B Pyramid of Needs and the HBR research.</a:t>
            </a:r>
          </a:p>
          <a:p>
            <a:endParaRPr lang="en-US" sz="1600" dirty="0"/>
          </a:p>
          <a:p>
            <a:r>
              <a:rPr lang="en-US" sz="1600" dirty="0"/>
              <a:t>Need help? Contact us by visiting </a:t>
            </a:r>
            <a:r>
              <a:rPr lang="en-US" sz="1600" dirty="0">
                <a:hlinkClick r:id="rId3"/>
              </a:rPr>
              <a:t>www.towncriergroup.com</a:t>
            </a:r>
            <a:r>
              <a:rPr lang="en-US" sz="1600" dirty="0"/>
              <a:t> or send an email to </a:t>
            </a:r>
            <a:r>
              <a:rPr lang="en-US" sz="1600" dirty="0">
                <a:hlinkClick r:id="rId4"/>
              </a:rPr>
              <a:t>info@towncriergroup.com</a:t>
            </a:r>
            <a:r>
              <a:rPr lang="en-US" sz="1600" dirty="0"/>
              <a:t> </a:t>
            </a:r>
          </a:p>
          <a:p>
            <a:endParaRPr lang="en-US" dirty="0"/>
          </a:p>
          <a:p>
            <a:endParaRPr lang="en-US" dirty="0"/>
          </a:p>
        </p:txBody>
      </p:sp>
      <p:sp>
        <p:nvSpPr>
          <p:cNvPr id="3" name="Footer Placeholder 11">
            <a:extLst>
              <a:ext uri="{FF2B5EF4-FFF2-40B4-BE49-F238E27FC236}">
                <a16:creationId xmlns:a16="http://schemas.microsoft.com/office/drawing/2014/main" id="{573810CE-2C81-4929-BC3B-AD1D28C934F5}"/>
              </a:ext>
            </a:extLst>
          </p:cNvPr>
          <p:cNvSpPr>
            <a:spLocks noGrp="1"/>
          </p:cNvSpPr>
          <p:nvPr>
            <p:ph type="ftr" sz="quarter" idx="11"/>
          </p:nvPr>
        </p:nvSpPr>
        <p:spPr>
          <a:xfrm>
            <a:off x="221941" y="6492875"/>
            <a:ext cx="11567604" cy="365125"/>
          </a:xfrm>
        </p:spPr>
        <p:txBody>
          <a:bodyPr/>
          <a:lstStyle/>
          <a:p>
            <a:r>
              <a:rPr lang="en-US" sz="1000" dirty="0"/>
              <a:t>©Town Crier Marketing Group, Inc. 									v2021.1</a:t>
            </a:r>
          </a:p>
        </p:txBody>
      </p:sp>
      <p:sp>
        <p:nvSpPr>
          <p:cNvPr id="4" name="TextBox 3">
            <a:extLst>
              <a:ext uri="{FF2B5EF4-FFF2-40B4-BE49-F238E27FC236}">
                <a16:creationId xmlns:a16="http://schemas.microsoft.com/office/drawing/2014/main" id="{6856ECEE-7775-45BD-BC35-C4A9C1ADC417}"/>
              </a:ext>
            </a:extLst>
          </p:cNvPr>
          <p:cNvSpPr txBox="1"/>
          <p:nvPr/>
        </p:nvSpPr>
        <p:spPr>
          <a:xfrm>
            <a:off x="1004655" y="497149"/>
            <a:ext cx="7683835" cy="461665"/>
          </a:xfrm>
          <a:prstGeom prst="rect">
            <a:avLst/>
          </a:prstGeom>
          <a:noFill/>
        </p:spPr>
        <p:txBody>
          <a:bodyPr wrap="none" rtlCol="0">
            <a:spAutoFit/>
          </a:bodyPr>
          <a:lstStyle/>
          <a:p>
            <a:r>
              <a:rPr lang="en-US" sz="2400" dirty="0"/>
              <a:t>B2B Buyer Pyramid of Needs and Buyer’s Persona Templates</a:t>
            </a:r>
          </a:p>
        </p:txBody>
      </p:sp>
      <p:pic>
        <p:nvPicPr>
          <p:cNvPr id="6" name="Picture 5" descr="A picture containing icon&#10;&#10;Description automatically generated">
            <a:extLst>
              <a:ext uri="{FF2B5EF4-FFF2-40B4-BE49-F238E27FC236}">
                <a16:creationId xmlns:a16="http://schemas.microsoft.com/office/drawing/2014/main" id="{902C0BD1-5765-4D5F-93A5-E37C58720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0450" y="93889"/>
            <a:ext cx="2819095" cy="955548"/>
          </a:xfrm>
          <a:prstGeom prst="rect">
            <a:avLst/>
          </a:prstGeom>
        </p:spPr>
      </p:pic>
      <p:pic>
        <p:nvPicPr>
          <p:cNvPr id="11" name="Picture 10">
            <a:extLst>
              <a:ext uri="{FF2B5EF4-FFF2-40B4-BE49-F238E27FC236}">
                <a16:creationId xmlns:a16="http://schemas.microsoft.com/office/drawing/2014/main" id="{802EA96B-74E6-4E6F-A312-8A71C9D19C43}"/>
              </a:ext>
            </a:extLst>
          </p:cNvPr>
          <p:cNvPicPr>
            <a:picLocks noChangeAspect="1"/>
          </p:cNvPicPr>
          <p:nvPr/>
        </p:nvPicPr>
        <p:blipFill>
          <a:blip r:embed="rId6"/>
          <a:stretch>
            <a:fillRect/>
          </a:stretch>
        </p:blipFill>
        <p:spPr>
          <a:xfrm>
            <a:off x="138204" y="1642092"/>
            <a:ext cx="950188" cy="950188"/>
          </a:xfrm>
          <a:prstGeom prst="rect">
            <a:avLst/>
          </a:prstGeom>
        </p:spPr>
      </p:pic>
      <p:pic>
        <p:nvPicPr>
          <p:cNvPr id="15" name="Picture 14">
            <a:extLst>
              <a:ext uri="{FF2B5EF4-FFF2-40B4-BE49-F238E27FC236}">
                <a16:creationId xmlns:a16="http://schemas.microsoft.com/office/drawing/2014/main" id="{395E5421-1BAD-42B4-98EF-380725FCA421}"/>
              </a:ext>
            </a:extLst>
          </p:cNvPr>
          <p:cNvPicPr>
            <a:picLocks noChangeAspect="1"/>
          </p:cNvPicPr>
          <p:nvPr/>
        </p:nvPicPr>
        <p:blipFill>
          <a:blip r:embed="rId7"/>
          <a:stretch>
            <a:fillRect/>
          </a:stretch>
        </p:blipFill>
        <p:spPr>
          <a:xfrm>
            <a:off x="225501" y="4664284"/>
            <a:ext cx="731520" cy="731520"/>
          </a:xfrm>
          <a:prstGeom prst="rect">
            <a:avLst/>
          </a:prstGeom>
        </p:spPr>
      </p:pic>
      <p:pic>
        <p:nvPicPr>
          <p:cNvPr id="16" name="Picture 15">
            <a:extLst>
              <a:ext uri="{FF2B5EF4-FFF2-40B4-BE49-F238E27FC236}">
                <a16:creationId xmlns:a16="http://schemas.microsoft.com/office/drawing/2014/main" id="{6360012D-966B-4BCD-B0A6-639021576218}"/>
              </a:ext>
            </a:extLst>
          </p:cNvPr>
          <p:cNvPicPr>
            <a:picLocks noChangeAspect="1"/>
          </p:cNvPicPr>
          <p:nvPr/>
        </p:nvPicPr>
        <p:blipFill>
          <a:blip r:embed="rId8"/>
          <a:stretch>
            <a:fillRect/>
          </a:stretch>
        </p:blipFill>
        <p:spPr>
          <a:xfrm>
            <a:off x="10026588" y="5125722"/>
            <a:ext cx="1017233" cy="1017233"/>
          </a:xfrm>
          <a:prstGeom prst="rect">
            <a:avLst/>
          </a:prstGeom>
        </p:spPr>
      </p:pic>
    </p:spTree>
    <p:extLst>
      <p:ext uri="{BB962C8B-B14F-4D97-AF65-F5344CB8AC3E}">
        <p14:creationId xmlns:p14="http://schemas.microsoft.com/office/powerpoint/2010/main" val="176978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4973742A-9CE5-4334-9AD1-21830E8D92BE}"/>
              </a:ext>
            </a:extLst>
          </p:cNvPr>
          <p:cNvGraphicFramePr>
            <a:graphicFrameLocks noGrp="1"/>
          </p:cNvGraphicFramePr>
          <p:nvPr>
            <p:extLst>
              <p:ext uri="{D42A27DB-BD31-4B8C-83A1-F6EECF244321}">
                <p14:modId xmlns:p14="http://schemas.microsoft.com/office/powerpoint/2010/main" val="3530792003"/>
              </p:ext>
            </p:extLst>
          </p:nvPr>
        </p:nvGraphicFramePr>
        <p:xfrm>
          <a:off x="6812132" y="882884"/>
          <a:ext cx="5379868" cy="5366990"/>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413457">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40550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413457">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4134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grpSp>
        <p:nvGrpSpPr>
          <p:cNvPr id="3" name="Group 2">
            <a:extLst>
              <a:ext uri="{FF2B5EF4-FFF2-40B4-BE49-F238E27FC236}">
                <a16:creationId xmlns:a16="http://schemas.microsoft.com/office/drawing/2014/main" id="{3C712C67-DD49-4847-B9BC-3383FF64881B}"/>
              </a:ext>
            </a:extLst>
          </p:cNvPr>
          <p:cNvGrpSpPr/>
          <p:nvPr/>
        </p:nvGrpSpPr>
        <p:grpSpPr>
          <a:xfrm>
            <a:off x="182223" y="676275"/>
            <a:ext cx="6678199" cy="4747846"/>
            <a:chOff x="182223" y="676275"/>
            <a:chExt cx="6678199" cy="4747846"/>
          </a:xfrm>
        </p:grpSpPr>
        <p:pic>
          <p:nvPicPr>
            <p:cNvPr id="2" name="Picture 1">
              <a:extLst>
                <a:ext uri="{FF2B5EF4-FFF2-40B4-BE49-F238E27FC236}">
                  <a16:creationId xmlns:a16="http://schemas.microsoft.com/office/drawing/2014/main" id="{EBB54AC4-F4F5-49C0-A98E-18DFC6E4FF37}"/>
                </a:ext>
              </a:extLst>
            </p:cNvPr>
            <p:cNvPicPr>
              <a:picLocks noChangeAspect="1"/>
            </p:cNvPicPr>
            <p:nvPr/>
          </p:nvPicPr>
          <p:blipFill>
            <a:blip r:embed="rId2"/>
            <a:stretch>
              <a:fillRect/>
            </a:stretch>
          </p:blipFill>
          <p:spPr>
            <a:xfrm>
              <a:off x="182223" y="676275"/>
              <a:ext cx="6678199" cy="4747846"/>
            </a:xfrm>
            <a:prstGeom prst="rect">
              <a:avLst/>
            </a:prstGeom>
          </p:spPr>
        </p:pic>
        <p:pic>
          <p:nvPicPr>
            <p:cNvPr id="5" name="Picture 4">
              <a:extLst>
                <a:ext uri="{FF2B5EF4-FFF2-40B4-BE49-F238E27FC236}">
                  <a16:creationId xmlns:a16="http://schemas.microsoft.com/office/drawing/2014/main" id="{1E3DC5A4-3881-4140-A7A8-4CB7EC2E0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117" y="3428266"/>
              <a:ext cx="323850" cy="27622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ooter Placeholder 11">
            <a:extLst>
              <a:ext uri="{FF2B5EF4-FFF2-40B4-BE49-F238E27FC236}">
                <a16:creationId xmlns:a16="http://schemas.microsoft.com/office/drawing/2014/main" id="{E7AED5B4-9A79-426D-A20A-91C65B17CD19}"/>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4"/>
              </a:rPr>
              <a:t>www.towncriergroup.com</a:t>
            </a:r>
            <a:r>
              <a:rPr lang="en-US" sz="1000" dirty="0"/>
              <a:t>			v2021.1</a:t>
            </a:r>
          </a:p>
        </p:txBody>
      </p:sp>
    </p:spTree>
    <p:extLst>
      <p:ext uri="{BB962C8B-B14F-4D97-AF65-F5344CB8AC3E}">
        <p14:creationId xmlns:p14="http://schemas.microsoft.com/office/powerpoint/2010/main" val="205443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1385D2-2FBE-4669-83B4-9CFFB66A6978}"/>
              </a:ext>
            </a:extLst>
          </p:cNvPr>
          <p:cNvPicPr>
            <a:picLocks noChangeAspect="1"/>
          </p:cNvPicPr>
          <p:nvPr/>
        </p:nvPicPr>
        <p:blipFill>
          <a:blip r:embed="rId2"/>
          <a:stretch>
            <a:fillRect/>
          </a:stretch>
        </p:blipFill>
        <p:spPr>
          <a:xfrm>
            <a:off x="170247" y="1500326"/>
            <a:ext cx="6492561" cy="2796466"/>
          </a:xfrm>
          <a:prstGeom prst="rect">
            <a:avLst/>
          </a:prstGeom>
        </p:spPr>
      </p:pic>
      <p:graphicFrame>
        <p:nvGraphicFramePr>
          <p:cNvPr id="3" name="Table 9">
            <a:extLst>
              <a:ext uri="{FF2B5EF4-FFF2-40B4-BE49-F238E27FC236}">
                <a16:creationId xmlns:a16="http://schemas.microsoft.com/office/drawing/2014/main" id="{CA82C894-5C68-4B0A-AF26-EAF59DA4C944}"/>
              </a:ext>
            </a:extLst>
          </p:cNvPr>
          <p:cNvGraphicFramePr>
            <a:graphicFrameLocks noGrp="1"/>
          </p:cNvGraphicFramePr>
          <p:nvPr>
            <p:extLst>
              <p:ext uri="{D42A27DB-BD31-4B8C-83A1-F6EECF244321}">
                <p14:modId xmlns:p14="http://schemas.microsoft.com/office/powerpoint/2010/main" val="2954374482"/>
              </p:ext>
            </p:extLst>
          </p:nvPr>
        </p:nvGraphicFramePr>
        <p:xfrm>
          <a:off x="6658252" y="1024927"/>
          <a:ext cx="5379868" cy="4747846"/>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sp>
        <p:nvSpPr>
          <p:cNvPr id="5" name="Footer Placeholder 11">
            <a:extLst>
              <a:ext uri="{FF2B5EF4-FFF2-40B4-BE49-F238E27FC236}">
                <a16:creationId xmlns:a16="http://schemas.microsoft.com/office/drawing/2014/main" id="{8DBCB77A-317C-41F6-91A2-CA02665823B9}"/>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3"/>
              </a:rPr>
              <a:t>www.towncriergroup.com</a:t>
            </a:r>
            <a:r>
              <a:rPr lang="en-US" sz="1000" dirty="0"/>
              <a:t>			v2021.1</a:t>
            </a:r>
          </a:p>
        </p:txBody>
      </p:sp>
    </p:spTree>
    <p:extLst>
      <p:ext uri="{BB962C8B-B14F-4D97-AF65-F5344CB8AC3E}">
        <p14:creationId xmlns:p14="http://schemas.microsoft.com/office/powerpoint/2010/main" val="393264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C14DF28-CFE9-4C19-81D5-03F2009491E3}"/>
              </a:ext>
            </a:extLst>
          </p:cNvPr>
          <p:cNvPicPr>
            <a:picLocks noChangeAspect="1"/>
          </p:cNvPicPr>
          <p:nvPr/>
        </p:nvPicPr>
        <p:blipFill>
          <a:blip r:embed="rId3"/>
          <a:stretch>
            <a:fillRect/>
          </a:stretch>
        </p:blipFill>
        <p:spPr>
          <a:xfrm>
            <a:off x="405764" y="292269"/>
            <a:ext cx="9077325" cy="5734050"/>
          </a:xfrm>
          <a:prstGeom prst="rect">
            <a:avLst/>
          </a:prstGeom>
        </p:spPr>
      </p:pic>
      <p:pic>
        <p:nvPicPr>
          <p:cNvPr id="4" name="Picture 6">
            <a:extLst>
              <a:ext uri="{FF2B5EF4-FFF2-40B4-BE49-F238E27FC236}">
                <a16:creationId xmlns:a16="http://schemas.microsoft.com/office/drawing/2014/main" id="{65694521-467F-4B5F-8647-C56E842B5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935" y="2589114"/>
            <a:ext cx="2479829" cy="140136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0E4ECC9C-8423-4C6E-B91E-2CC49B703723}"/>
              </a:ext>
            </a:extLst>
          </p:cNvPr>
          <p:cNvSpPr/>
          <p:nvPr/>
        </p:nvSpPr>
        <p:spPr>
          <a:xfrm>
            <a:off x="9875144" y="3130461"/>
            <a:ext cx="1677880" cy="374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1C3DEC5-9035-4A9D-B67D-C291F430B1DF}"/>
              </a:ext>
            </a:extLst>
          </p:cNvPr>
          <p:cNvGrpSpPr/>
          <p:nvPr/>
        </p:nvGrpSpPr>
        <p:grpSpPr>
          <a:xfrm>
            <a:off x="9151697" y="886651"/>
            <a:ext cx="2803378" cy="1215663"/>
            <a:chOff x="6450886" y="2200563"/>
            <a:chExt cx="2803378" cy="1215663"/>
          </a:xfrm>
        </p:grpSpPr>
        <p:pic>
          <p:nvPicPr>
            <p:cNvPr id="7" name="Picture 8">
              <a:extLst>
                <a:ext uri="{FF2B5EF4-FFF2-40B4-BE49-F238E27FC236}">
                  <a16:creationId xmlns:a16="http://schemas.microsoft.com/office/drawing/2014/main" id="{B6638E97-1CB4-4FCA-9ACA-950517C15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886" y="2353496"/>
              <a:ext cx="2719341" cy="106273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321A7112-9432-493C-B858-5A477125604A}"/>
                </a:ext>
              </a:extLst>
            </p:cNvPr>
            <p:cNvSpPr/>
            <p:nvPr/>
          </p:nvSpPr>
          <p:spPr>
            <a:xfrm>
              <a:off x="7155142" y="2200563"/>
              <a:ext cx="2099122" cy="963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5CE27E6D-5751-428D-9C66-A8C47751EBAB}"/>
              </a:ext>
            </a:extLst>
          </p:cNvPr>
          <p:cNvGrpSpPr/>
          <p:nvPr/>
        </p:nvGrpSpPr>
        <p:grpSpPr>
          <a:xfrm>
            <a:off x="9501641" y="3903193"/>
            <a:ext cx="2690359" cy="1257260"/>
            <a:chOff x="6919273" y="4519644"/>
            <a:chExt cx="2690359" cy="1257260"/>
          </a:xfrm>
        </p:grpSpPr>
        <p:pic>
          <p:nvPicPr>
            <p:cNvPr id="10" name="Picture 10">
              <a:extLst>
                <a:ext uri="{FF2B5EF4-FFF2-40B4-BE49-F238E27FC236}">
                  <a16:creationId xmlns:a16="http://schemas.microsoft.com/office/drawing/2014/main" id="{69CD12B5-B41A-47DA-A2D1-EDF1A61937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8713" y="4519644"/>
              <a:ext cx="2530919" cy="125726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459E98D1-56E2-41AA-8DA5-CECB333ECC22}"/>
                </a:ext>
              </a:extLst>
            </p:cNvPr>
            <p:cNvSpPr/>
            <p:nvPr/>
          </p:nvSpPr>
          <p:spPr>
            <a:xfrm>
              <a:off x="6919273" y="5015601"/>
              <a:ext cx="1677880" cy="374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Arrow Connector 11">
            <a:extLst>
              <a:ext uri="{FF2B5EF4-FFF2-40B4-BE49-F238E27FC236}">
                <a16:creationId xmlns:a16="http://schemas.microsoft.com/office/drawing/2014/main" id="{DD25ED98-504E-4ABD-BD2A-BCBDCCDC7D5E}"/>
              </a:ext>
            </a:extLst>
          </p:cNvPr>
          <p:cNvCxnSpPr>
            <a:cxnSpLocks/>
            <a:stCxn id="8" idx="2"/>
          </p:cNvCxnSpPr>
          <p:nvPr/>
        </p:nvCxnSpPr>
        <p:spPr>
          <a:xfrm flipH="1">
            <a:off x="8858881" y="1368206"/>
            <a:ext cx="997072" cy="256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6AD38A-24EF-45E5-BC62-8613D568D3B4}"/>
              </a:ext>
            </a:extLst>
          </p:cNvPr>
          <p:cNvCxnSpPr>
            <a:cxnSpLocks/>
            <a:stCxn id="11" idx="2"/>
          </p:cNvCxnSpPr>
          <p:nvPr/>
        </p:nvCxnSpPr>
        <p:spPr>
          <a:xfrm flipH="1" flipV="1">
            <a:off x="8521531" y="4154749"/>
            <a:ext cx="980110" cy="431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B73627-0698-42A9-84E3-D3DB394C4BB5}"/>
              </a:ext>
            </a:extLst>
          </p:cNvPr>
          <p:cNvCxnSpPr>
            <a:cxnSpLocks/>
            <a:stCxn id="5" idx="2"/>
          </p:cNvCxnSpPr>
          <p:nvPr/>
        </p:nvCxnSpPr>
        <p:spPr>
          <a:xfrm flipH="1" flipV="1">
            <a:off x="8743472" y="3000652"/>
            <a:ext cx="1131672" cy="3172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066EF1C-DBD2-496B-B859-6113FF4A21D9}"/>
              </a:ext>
            </a:extLst>
          </p:cNvPr>
          <p:cNvPicPr>
            <a:picLocks noChangeAspect="1"/>
          </p:cNvPicPr>
          <p:nvPr/>
        </p:nvPicPr>
        <p:blipFill>
          <a:blip r:embed="rId7"/>
          <a:stretch>
            <a:fillRect/>
          </a:stretch>
        </p:blipFill>
        <p:spPr>
          <a:xfrm>
            <a:off x="9318296" y="5197205"/>
            <a:ext cx="2636779" cy="1103498"/>
          </a:xfrm>
          <a:prstGeom prst="rect">
            <a:avLst/>
          </a:prstGeom>
        </p:spPr>
      </p:pic>
      <p:sp>
        <p:nvSpPr>
          <p:cNvPr id="31" name="Oval 30">
            <a:extLst>
              <a:ext uri="{FF2B5EF4-FFF2-40B4-BE49-F238E27FC236}">
                <a16:creationId xmlns:a16="http://schemas.microsoft.com/office/drawing/2014/main" id="{DD88DA9F-A668-42A5-8543-1C8166047FC8}"/>
              </a:ext>
            </a:extLst>
          </p:cNvPr>
          <p:cNvSpPr/>
          <p:nvPr/>
        </p:nvSpPr>
        <p:spPr>
          <a:xfrm>
            <a:off x="9647883" y="5182773"/>
            <a:ext cx="2416869" cy="788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95CE7937-8290-4298-A6E4-544DDA5F3060}"/>
              </a:ext>
            </a:extLst>
          </p:cNvPr>
          <p:cNvCxnSpPr>
            <a:cxnSpLocks/>
            <a:stCxn id="31" idx="2"/>
          </p:cNvCxnSpPr>
          <p:nvPr/>
        </p:nvCxnSpPr>
        <p:spPr>
          <a:xfrm flipH="1" flipV="1">
            <a:off x="9061486" y="5405639"/>
            <a:ext cx="586397" cy="1714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Footer Placeholder 11">
            <a:extLst>
              <a:ext uri="{FF2B5EF4-FFF2-40B4-BE49-F238E27FC236}">
                <a16:creationId xmlns:a16="http://schemas.microsoft.com/office/drawing/2014/main" id="{2450205C-4D49-4371-B058-068D91163F3E}"/>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8"/>
              </a:rPr>
              <a:t>www.towncriergroup.com</a:t>
            </a:r>
            <a:r>
              <a:rPr lang="en-US" sz="1000" dirty="0"/>
              <a:t>			v2021.1</a:t>
            </a:r>
          </a:p>
        </p:txBody>
      </p:sp>
      <p:sp>
        <p:nvSpPr>
          <p:cNvPr id="34" name="TextBox 33">
            <a:extLst>
              <a:ext uri="{FF2B5EF4-FFF2-40B4-BE49-F238E27FC236}">
                <a16:creationId xmlns:a16="http://schemas.microsoft.com/office/drawing/2014/main" id="{44431B61-BA2E-4E02-AE48-7A8809EC8DFB}"/>
              </a:ext>
            </a:extLst>
          </p:cNvPr>
          <p:cNvSpPr txBox="1"/>
          <p:nvPr/>
        </p:nvSpPr>
        <p:spPr>
          <a:xfrm>
            <a:off x="2423191" y="125669"/>
            <a:ext cx="8088176" cy="461665"/>
          </a:xfrm>
          <a:prstGeom prst="rect">
            <a:avLst/>
          </a:prstGeom>
          <a:noFill/>
        </p:spPr>
        <p:txBody>
          <a:bodyPr wrap="none" rtlCol="0">
            <a:spAutoFit/>
          </a:bodyPr>
          <a:lstStyle/>
          <a:p>
            <a:r>
              <a:rPr lang="en-US" sz="2400" dirty="0"/>
              <a:t>Example: mapping prospect company &amp; buyer’s personal needs</a:t>
            </a:r>
          </a:p>
        </p:txBody>
      </p:sp>
    </p:spTree>
    <p:extLst>
      <p:ext uri="{BB962C8B-B14F-4D97-AF65-F5344CB8AC3E}">
        <p14:creationId xmlns:p14="http://schemas.microsoft.com/office/powerpoint/2010/main" val="353111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9">
            <a:extLst>
              <a:ext uri="{FF2B5EF4-FFF2-40B4-BE49-F238E27FC236}">
                <a16:creationId xmlns:a16="http://schemas.microsoft.com/office/drawing/2014/main" id="{CA82C894-5C68-4B0A-AF26-EAF59DA4C944}"/>
              </a:ext>
            </a:extLst>
          </p:cNvPr>
          <p:cNvGraphicFramePr>
            <a:graphicFrameLocks noGrp="1"/>
          </p:cNvGraphicFramePr>
          <p:nvPr>
            <p:extLst>
              <p:ext uri="{D42A27DB-BD31-4B8C-83A1-F6EECF244321}">
                <p14:modId xmlns:p14="http://schemas.microsoft.com/office/powerpoint/2010/main" val="2698250811"/>
              </p:ext>
            </p:extLst>
          </p:nvPr>
        </p:nvGraphicFramePr>
        <p:xfrm>
          <a:off x="3675355" y="1214875"/>
          <a:ext cx="8247352" cy="4747846"/>
        </p:xfrm>
        <a:graphic>
          <a:graphicData uri="http://schemas.openxmlformats.org/drawingml/2006/table">
            <a:tbl>
              <a:tblPr firstRow="1" bandRow="1">
                <a:tableStyleId>{5C22544A-7EE6-4342-B048-85BDC9FD1C3A}</a:tableStyleId>
              </a:tblPr>
              <a:tblGrid>
                <a:gridCol w="2110422">
                  <a:extLst>
                    <a:ext uri="{9D8B030D-6E8A-4147-A177-3AD203B41FA5}">
                      <a16:colId xmlns:a16="http://schemas.microsoft.com/office/drawing/2014/main" val="2802691219"/>
                    </a:ext>
                  </a:extLst>
                </a:gridCol>
                <a:gridCol w="2067378">
                  <a:extLst>
                    <a:ext uri="{9D8B030D-6E8A-4147-A177-3AD203B41FA5}">
                      <a16:colId xmlns:a16="http://schemas.microsoft.com/office/drawing/2014/main" val="1654445067"/>
                    </a:ext>
                  </a:extLst>
                </a:gridCol>
                <a:gridCol w="2067378">
                  <a:extLst>
                    <a:ext uri="{9D8B030D-6E8A-4147-A177-3AD203B41FA5}">
                      <a16:colId xmlns:a16="http://schemas.microsoft.com/office/drawing/2014/main" val="957429750"/>
                    </a:ext>
                  </a:extLst>
                </a:gridCol>
                <a:gridCol w="2002174">
                  <a:extLst>
                    <a:ext uri="{9D8B030D-6E8A-4147-A177-3AD203B41FA5}">
                      <a16:colId xmlns:a16="http://schemas.microsoft.com/office/drawing/2014/main" val="3988134762"/>
                    </a:ext>
                  </a:extLst>
                </a:gridCol>
              </a:tblGrid>
              <a:tr h="358726">
                <a:tc>
                  <a:txBody>
                    <a:bodyPr/>
                    <a:lstStyle/>
                    <a:p>
                      <a:r>
                        <a:rPr lang="en-US" dirty="0"/>
                        <a:t>Pain Point</a:t>
                      </a:r>
                    </a:p>
                  </a:txBody>
                  <a:tcPr/>
                </a:tc>
                <a:tc>
                  <a:txBody>
                    <a:bodyPr/>
                    <a:lstStyle/>
                    <a:p>
                      <a:r>
                        <a:rPr lang="en-US" dirty="0"/>
                        <a:t>Business Goal</a:t>
                      </a:r>
                    </a:p>
                  </a:txBody>
                  <a:tcPr/>
                </a:tc>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endParaRPr lang="en-US" sz="1100" dirty="0"/>
                    </a:p>
                  </a:txBody>
                  <a:tcPr/>
                </a:tc>
                <a:tc>
                  <a:txBody>
                    <a:bodyPr/>
                    <a:lstStyle/>
                    <a:p>
                      <a:endParaRPr lang="en-US" sz="1100" dirty="0"/>
                    </a:p>
                  </a:txBody>
                  <a:tcPr/>
                </a:tc>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graphicFrame>
        <p:nvGraphicFramePr>
          <p:cNvPr id="4" name="Table 5">
            <a:extLst>
              <a:ext uri="{FF2B5EF4-FFF2-40B4-BE49-F238E27FC236}">
                <a16:creationId xmlns:a16="http://schemas.microsoft.com/office/drawing/2014/main" id="{54DF7D51-9FC6-4A6F-B8C7-E32C6BE40B5D}"/>
              </a:ext>
            </a:extLst>
          </p:cNvPr>
          <p:cNvGraphicFramePr>
            <a:graphicFrameLocks noGrp="1"/>
          </p:cNvGraphicFramePr>
          <p:nvPr>
            <p:extLst>
              <p:ext uri="{D42A27DB-BD31-4B8C-83A1-F6EECF244321}">
                <p14:modId xmlns:p14="http://schemas.microsoft.com/office/powerpoint/2010/main" val="1067732699"/>
              </p:ext>
            </p:extLst>
          </p:nvPr>
        </p:nvGraphicFramePr>
        <p:xfrm>
          <a:off x="754602" y="1214874"/>
          <a:ext cx="2317072" cy="4962780"/>
        </p:xfrm>
        <a:graphic>
          <a:graphicData uri="http://schemas.openxmlformats.org/drawingml/2006/table">
            <a:tbl>
              <a:tblPr firstRow="1" bandRow="1">
                <a:tableStyleId>{5C22544A-7EE6-4342-B048-85BDC9FD1C3A}</a:tableStyleId>
              </a:tblPr>
              <a:tblGrid>
                <a:gridCol w="1166920">
                  <a:extLst>
                    <a:ext uri="{9D8B030D-6E8A-4147-A177-3AD203B41FA5}">
                      <a16:colId xmlns:a16="http://schemas.microsoft.com/office/drawing/2014/main" val="1328754101"/>
                    </a:ext>
                  </a:extLst>
                </a:gridCol>
                <a:gridCol w="1150152">
                  <a:extLst>
                    <a:ext uri="{9D8B030D-6E8A-4147-A177-3AD203B41FA5}">
                      <a16:colId xmlns:a16="http://schemas.microsoft.com/office/drawing/2014/main" val="208050989"/>
                    </a:ext>
                  </a:extLst>
                </a:gridCol>
              </a:tblGrid>
              <a:tr h="369930">
                <a:tc>
                  <a:txBody>
                    <a:bodyPr/>
                    <a:lstStyle/>
                    <a:p>
                      <a:r>
                        <a:rPr lang="en-US" dirty="0"/>
                        <a:t>Persona</a:t>
                      </a:r>
                    </a:p>
                  </a:txBody>
                  <a:tcPr/>
                </a:tc>
                <a:tc>
                  <a:txBody>
                    <a:bodyPr/>
                    <a:lstStyle/>
                    <a:p>
                      <a:r>
                        <a:rPr lang="en-US" dirty="0"/>
                        <a:t>Name</a:t>
                      </a:r>
                    </a:p>
                  </a:txBody>
                  <a:tcPr/>
                </a:tc>
                <a:extLst>
                  <a:ext uri="{0D108BD9-81ED-4DB2-BD59-A6C34878D82A}">
                    <a16:rowId xmlns:a16="http://schemas.microsoft.com/office/drawing/2014/main" val="658544377"/>
                  </a:ext>
                </a:extLst>
              </a:tr>
              <a:tr h="369930">
                <a:tc>
                  <a:txBody>
                    <a:bodyPr/>
                    <a:lstStyle/>
                    <a:p>
                      <a:r>
                        <a:rPr lang="en-US" sz="1200" dirty="0"/>
                        <a:t>Title</a:t>
                      </a:r>
                    </a:p>
                  </a:txBody>
                  <a:tcPr/>
                </a:tc>
                <a:tc>
                  <a:txBody>
                    <a:bodyPr/>
                    <a:lstStyle/>
                    <a:p>
                      <a:endParaRPr lang="en-US" sz="1200" dirty="0"/>
                    </a:p>
                  </a:txBody>
                  <a:tcPr/>
                </a:tc>
                <a:extLst>
                  <a:ext uri="{0D108BD9-81ED-4DB2-BD59-A6C34878D82A}">
                    <a16:rowId xmlns:a16="http://schemas.microsoft.com/office/drawing/2014/main" val="3257531911"/>
                  </a:ext>
                </a:extLst>
              </a:tr>
              <a:tr h="369930">
                <a:tc>
                  <a:txBody>
                    <a:bodyPr/>
                    <a:lstStyle/>
                    <a:p>
                      <a:r>
                        <a:rPr lang="en-US" sz="1200" dirty="0"/>
                        <a:t>Authority</a:t>
                      </a:r>
                    </a:p>
                  </a:txBody>
                  <a:tcPr/>
                </a:tc>
                <a:tc>
                  <a:txBody>
                    <a:bodyPr/>
                    <a:lstStyle/>
                    <a:p>
                      <a:endParaRPr lang="en-US" sz="1200" dirty="0"/>
                    </a:p>
                  </a:txBody>
                  <a:tcPr/>
                </a:tc>
                <a:extLst>
                  <a:ext uri="{0D108BD9-81ED-4DB2-BD59-A6C34878D82A}">
                    <a16:rowId xmlns:a16="http://schemas.microsoft.com/office/drawing/2014/main" val="435609675"/>
                  </a:ext>
                </a:extLst>
              </a:tr>
              <a:tr h="369930">
                <a:tc>
                  <a:txBody>
                    <a:bodyPr/>
                    <a:lstStyle/>
                    <a:p>
                      <a:r>
                        <a:rPr lang="en-US" sz="1200" dirty="0"/>
                        <a:t>Responsibilities</a:t>
                      </a:r>
                    </a:p>
                  </a:txBody>
                  <a:tcPr/>
                </a:tc>
                <a:tc>
                  <a:txBody>
                    <a:bodyPr/>
                    <a:lstStyle/>
                    <a:p>
                      <a:endParaRPr lang="en-US" sz="1200" dirty="0"/>
                    </a:p>
                  </a:txBody>
                  <a:tcPr/>
                </a:tc>
                <a:extLst>
                  <a:ext uri="{0D108BD9-81ED-4DB2-BD59-A6C34878D82A}">
                    <a16:rowId xmlns:a16="http://schemas.microsoft.com/office/drawing/2014/main" val="2428810400"/>
                  </a:ext>
                </a:extLst>
              </a:tr>
              <a:tr h="369930">
                <a:tc>
                  <a:txBody>
                    <a:bodyPr/>
                    <a:lstStyle/>
                    <a:p>
                      <a:r>
                        <a:rPr lang="en-US" sz="1200" dirty="0"/>
                        <a:t>Education</a:t>
                      </a:r>
                    </a:p>
                  </a:txBody>
                  <a:tcPr/>
                </a:tc>
                <a:tc>
                  <a:txBody>
                    <a:bodyPr/>
                    <a:lstStyle/>
                    <a:p>
                      <a:endParaRPr lang="en-US" sz="1200" dirty="0"/>
                    </a:p>
                  </a:txBody>
                  <a:tcPr/>
                </a:tc>
                <a:extLst>
                  <a:ext uri="{0D108BD9-81ED-4DB2-BD59-A6C34878D82A}">
                    <a16:rowId xmlns:a16="http://schemas.microsoft.com/office/drawing/2014/main" val="3399490059"/>
                  </a:ext>
                </a:extLst>
              </a:tr>
              <a:tr h="369930">
                <a:tc>
                  <a:txBody>
                    <a:bodyPr/>
                    <a:lstStyle/>
                    <a:p>
                      <a:r>
                        <a:rPr lang="en-US" sz="1200" dirty="0"/>
                        <a:t>Location</a:t>
                      </a:r>
                    </a:p>
                  </a:txBody>
                  <a:tcPr/>
                </a:tc>
                <a:tc>
                  <a:txBody>
                    <a:bodyPr/>
                    <a:lstStyle/>
                    <a:p>
                      <a:endParaRPr lang="en-US" sz="1200" dirty="0"/>
                    </a:p>
                  </a:txBody>
                  <a:tcPr/>
                </a:tc>
                <a:extLst>
                  <a:ext uri="{0D108BD9-81ED-4DB2-BD59-A6C34878D82A}">
                    <a16:rowId xmlns:a16="http://schemas.microsoft.com/office/drawing/2014/main" val="2291197982"/>
                  </a:ext>
                </a:extLst>
              </a:tr>
              <a:tr h="369930">
                <a:tc>
                  <a:txBody>
                    <a:bodyPr/>
                    <a:lstStyle/>
                    <a:p>
                      <a:r>
                        <a:rPr lang="en-US" sz="1200" dirty="0"/>
                        <a:t>Personal Demographics</a:t>
                      </a:r>
                    </a:p>
                  </a:txBody>
                  <a:tcPr/>
                </a:tc>
                <a:tc>
                  <a:txBody>
                    <a:bodyPr/>
                    <a:lstStyle/>
                    <a:p>
                      <a:endParaRPr lang="en-US" sz="1200" dirty="0"/>
                    </a:p>
                  </a:txBody>
                  <a:tcPr/>
                </a:tc>
                <a:extLst>
                  <a:ext uri="{0D108BD9-81ED-4DB2-BD59-A6C34878D82A}">
                    <a16:rowId xmlns:a16="http://schemas.microsoft.com/office/drawing/2014/main" val="1517963635"/>
                  </a:ext>
                </a:extLst>
              </a:tr>
              <a:tr h="369930">
                <a:tc>
                  <a:txBody>
                    <a:bodyPr/>
                    <a:lstStyle/>
                    <a:p>
                      <a:r>
                        <a:rPr lang="en-US" sz="1200" dirty="0"/>
                        <a:t>Professional Interest</a:t>
                      </a:r>
                    </a:p>
                  </a:txBody>
                  <a:tcPr/>
                </a:tc>
                <a:tc>
                  <a:txBody>
                    <a:bodyPr/>
                    <a:lstStyle/>
                    <a:p>
                      <a:endParaRPr lang="en-US" sz="1200" dirty="0"/>
                    </a:p>
                  </a:txBody>
                  <a:tcPr/>
                </a:tc>
                <a:extLst>
                  <a:ext uri="{0D108BD9-81ED-4DB2-BD59-A6C34878D82A}">
                    <a16:rowId xmlns:a16="http://schemas.microsoft.com/office/drawing/2014/main" val="3419423947"/>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Professional Interest</a:t>
                      </a:r>
                    </a:p>
                  </a:txBody>
                  <a:tcPr/>
                </a:tc>
                <a:tc>
                  <a:txBody>
                    <a:bodyPr/>
                    <a:lstStyle/>
                    <a:p>
                      <a:endParaRPr lang="en-US" sz="1200" dirty="0"/>
                    </a:p>
                  </a:txBody>
                  <a:tcPr/>
                </a:tc>
                <a:extLst>
                  <a:ext uri="{0D108BD9-81ED-4DB2-BD59-A6C34878D82A}">
                    <a16:rowId xmlns:a16="http://schemas.microsoft.com/office/drawing/2014/main" val="1842290121"/>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Professional Interest</a:t>
                      </a:r>
                    </a:p>
                  </a:txBody>
                  <a:tcPr/>
                </a:tc>
                <a:tc>
                  <a:txBody>
                    <a:bodyPr/>
                    <a:lstStyle/>
                    <a:p>
                      <a:endParaRPr lang="en-US" sz="1200" dirty="0"/>
                    </a:p>
                  </a:txBody>
                  <a:tcPr/>
                </a:tc>
                <a:extLst>
                  <a:ext uri="{0D108BD9-81ED-4DB2-BD59-A6C34878D82A}">
                    <a16:rowId xmlns:a16="http://schemas.microsoft.com/office/drawing/2014/main" val="2801362443"/>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Personal Interest</a:t>
                      </a:r>
                    </a:p>
                  </a:txBody>
                  <a:tcPr/>
                </a:tc>
                <a:tc>
                  <a:txBody>
                    <a:bodyPr/>
                    <a:lstStyle/>
                    <a:p>
                      <a:endParaRPr lang="en-US" sz="1200" dirty="0"/>
                    </a:p>
                  </a:txBody>
                  <a:tcPr/>
                </a:tc>
                <a:extLst>
                  <a:ext uri="{0D108BD9-81ED-4DB2-BD59-A6C34878D82A}">
                    <a16:rowId xmlns:a16="http://schemas.microsoft.com/office/drawing/2014/main" val="1738131985"/>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Personal Interest</a:t>
                      </a:r>
                    </a:p>
                  </a:txBody>
                  <a:tcPr/>
                </a:tc>
                <a:tc>
                  <a:txBody>
                    <a:bodyPr/>
                    <a:lstStyle/>
                    <a:p>
                      <a:endParaRPr lang="en-US" sz="1200" dirty="0"/>
                    </a:p>
                  </a:txBody>
                  <a:tcPr/>
                </a:tc>
                <a:extLst>
                  <a:ext uri="{0D108BD9-81ED-4DB2-BD59-A6C34878D82A}">
                    <a16:rowId xmlns:a16="http://schemas.microsoft.com/office/drawing/2014/main" val="92516912"/>
                  </a:ext>
                </a:extLst>
              </a:tr>
            </a:tbl>
          </a:graphicData>
        </a:graphic>
      </p:graphicFrame>
      <p:sp>
        <p:nvSpPr>
          <p:cNvPr id="6" name="Footer Placeholder 11">
            <a:extLst>
              <a:ext uri="{FF2B5EF4-FFF2-40B4-BE49-F238E27FC236}">
                <a16:creationId xmlns:a16="http://schemas.microsoft.com/office/drawing/2014/main" id="{B62135A4-4A6E-4F40-91C9-6E34BD402E86}"/>
              </a:ext>
            </a:extLst>
          </p:cNvPr>
          <p:cNvSpPr txBox="1">
            <a:spLocks/>
          </p:cNvSpPr>
          <p:nvPr/>
        </p:nvSpPr>
        <p:spPr>
          <a:xfrm>
            <a:off x="223421" y="6492875"/>
            <a:ext cx="1156760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©Town Crier Marketing Group, Inc. 		Need help or a more flexible format? Contact us </a:t>
            </a:r>
            <a:r>
              <a:rPr lang="en-US" sz="1000" dirty="0">
                <a:hlinkClick r:id="rId2"/>
              </a:rPr>
              <a:t>www.towncriergroup.com</a:t>
            </a:r>
            <a:r>
              <a:rPr lang="en-US" sz="1000" dirty="0"/>
              <a:t>			v2021.1</a:t>
            </a:r>
          </a:p>
        </p:txBody>
      </p:sp>
      <p:sp>
        <p:nvSpPr>
          <p:cNvPr id="8" name="TextBox 7">
            <a:extLst>
              <a:ext uri="{FF2B5EF4-FFF2-40B4-BE49-F238E27FC236}">
                <a16:creationId xmlns:a16="http://schemas.microsoft.com/office/drawing/2014/main" id="{F21FFE73-B246-403F-A19E-6D0AEC317704}"/>
              </a:ext>
            </a:extLst>
          </p:cNvPr>
          <p:cNvSpPr txBox="1"/>
          <p:nvPr/>
        </p:nvSpPr>
        <p:spPr>
          <a:xfrm>
            <a:off x="2467579" y="218681"/>
            <a:ext cx="6069995" cy="461665"/>
          </a:xfrm>
          <a:prstGeom prst="rect">
            <a:avLst/>
          </a:prstGeom>
          <a:noFill/>
        </p:spPr>
        <p:txBody>
          <a:bodyPr wrap="none" rtlCol="0">
            <a:spAutoFit/>
          </a:bodyPr>
          <a:lstStyle/>
          <a:p>
            <a:r>
              <a:rPr lang="en-US" sz="2400" dirty="0"/>
              <a:t>Persona NAME  (duplicate template as needed)</a:t>
            </a:r>
          </a:p>
        </p:txBody>
      </p:sp>
    </p:spTree>
    <p:extLst>
      <p:ext uri="{BB962C8B-B14F-4D97-AF65-F5344CB8AC3E}">
        <p14:creationId xmlns:p14="http://schemas.microsoft.com/office/powerpoint/2010/main" val="384898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9">
            <a:extLst>
              <a:ext uri="{FF2B5EF4-FFF2-40B4-BE49-F238E27FC236}">
                <a16:creationId xmlns:a16="http://schemas.microsoft.com/office/drawing/2014/main" id="{CA82C894-5C68-4B0A-AF26-EAF59DA4C944}"/>
              </a:ext>
            </a:extLst>
          </p:cNvPr>
          <p:cNvGraphicFramePr>
            <a:graphicFrameLocks noGrp="1"/>
          </p:cNvGraphicFramePr>
          <p:nvPr/>
        </p:nvGraphicFramePr>
        <p:xfrm>
          <a:off x="3675355" y="1214875"/>
          <a:ext cx="8247352" cy="4747846"/>
        </p:xfrm>
        <a:graphic>
          <a:graphicData uri="http://schemas.openxmlformats.org/drawingml/2006/table">
            <a:tbl>
              <a:tblPr firstRow="1" bandRow="1">
                <a:tableStyleId>{5C22544A-7EE6-4342-B048-85BDC9FD1C3A}</a:tableStyleId>
              </a:tblPr>
              <a:tblGrid>
                <a:gridCol w="2110422">
                  <a:extLst>
                    <a:ext uri="{9D8B030D-6E8A-4147-A177-3AD203B41FA5}">
                      <a16:colId xmlns:a16="http://schemas.microsoft.com/office/drawing/2014/main" val="2802691219"/>
                    </a:ext>
                  </a:extLst>
                </a:gridCol>
                <a:gridCol w="2067378">
                  <a:extLst>
                    <a:ext uri="{9D8B030D-6E8A-4147-A177-3AD203B41FA5}">
                      <a16:colId xmlns:a16="http://schemas.microsoft.com/office/drawing/2014/main" val="1654445067"/>
                    </a:ext>
                  </a:extLst>
                </a:gridCol>
                <a:gridCol w="2067378">
                  <a:extLst>
                    <a:ext uri="{9D8B030D-6E8A-4147-A177-3AD203B41FA5}">
                      <a16:colId xmlns:a16="http://schemas.microsoft.com/office/drawing/2014/main" val="957429750"/>
                    </a:ext>
                  </a:extLst>
                </a:gridCol>
                <a:gridCol w="2002174">
                  <a:extLst>
                    <a:ext uri="{9D8B030D-6E8A-4147-A177-3AD203B41FA5}">
                      <a16:colId xmlns:a16="http://schemas.microsoft.com/office/drawing/2014/main" val="3988134762"/>
                    </a:ext>
                  </a:extLst>
                </a:gridCol>
              </a:tblGrid>
              <a:tr h="358726">
                <a:tc>
                  <a:txBody>
                    <a:bodyPr/>
                    <a:lstStyle/>
                    <a:p>
                      <a:r>
                        <a:rPr lang="en-US" dirty="0"/>
                        <a:t>Pain Point</a:t>
                      </a:r>
                    </a:p>
                  </a:txBody>
                  <a:tcPr/>
                </a:tc>
                <a:tc>
                  <a:txBody>
                    <a:bodyPr/>
                    <a:lstStyle/>
                    <a:p>
                      <a:r>
                        <a:rPr lang="en-US" dirty="0"/>
                        <a:t>Business Goal</a:t>
                      </a:r>
                    </a:p>
                  </a:txBody>
                  <a:tcPr/>
                </a:tc>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endParaRPr lang="en-US" sz="1100" dirty="0"/>
                    </a:p>
                  </a:txBody>
                  <a:tcPr/>
                </a:tc>
                <a:tc>
                  <a:txBody>
                    <a:bodyPr/>
                    <a:lstStyle/>
                    <a:p>
                      <a:endParaRPr lang="en-US" sz="1100" dirty="0"/>
                    </a:p>
                  </a:txBody>
                  <a:tcPr/>
                </a:tc>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graphicFrame>
        <p:nvGraphicFramePr>
          <p:cNvPr id="4" name="Table 5">
            <a:extLst>
              <a:ext uri="{FF2B5EF4-FFF2-40B4-BE49-F238E27FC236}">
                <a16:creationId xmlns:a16="http://schemas.microsoft.com/office/drawing/2014/main" id="{54DF7D51-9FC6-4A6F-B8C7-E32C6BE40B5D}"/>
              </a:ext>
            </a:extLst>
          </p:cNvPr>
          <p:cNvGraphicFramePr>
            <a:graphicFrameLocks noGrp="1"/>
          </p:cNvGraphicFramePr>
          <p:nvPr/>
        </p:nvGraphicFramePr>
        <p:xfrm>
          <a:off x="754602" y="1214874"/>
          <a:ext cx="2317072" cy="4962780"/>
        </p:xfrm>
        <a:graphic>
          <a:graphicData uri="http://schemas.openxmlformats.org/drawingml/2006/table">
            <a:tbl>
              <a:tblPr firstRow="1" bandRow="1">
                <a:tableStyleId>{5C22544A-7EE6-4342-B048-85BDC9FD1C3A}</a:tableStyleId>
              </a:tblPr>
              <a:tblGrid>
                <a:gridCol w="1166920">
                  <a:extLst>
                    <a:ext uri="{9D8B030D-6E8A-4147-A177-3AD203B41FA5}">
                      <a16:colId xmlns:a16="http://schemas.microsoft.com/office/drawing/2014/main" val="1328754101"/>
                    </a:ext>
                  </a:extLst>
                </a:gridCol>
                <a:gridCol w="1150152">
                  <a:extLst>
                    <a:ext uri="{9D8B030D-6E8A-4147-A177-3AD203B41FA5}">
                      <a16:colId xmlns:a16="http://schemas.microsoft.com/office/drawing/2014/main" val="208050989"/>
                    </a:ext>
                  </a:extLst>
                </a:gridCol>
              </a:tblGrid>
              <a:tr h="369930">
                <a:tc>
                  <a:txBody>
                    <a:bodyPr/>
                    <a:lstStyle/>
                    <a:p>
                      <a:r>
                        <a:rPr lang="en-US" dirty="0"/>
                        <a:t>Persona</a:t>
                      </a:r>
                    </a:p>
                  </a:txBody>
                  <a:tcPr/>
                </a:tc>
                <a:tc>
                  <a:txBody>
                    <a:bodyPr/>
                    <a:lstStyle/>
                    <a:p>
                      <a:r>
                        <a:rPr lang="en-US" dirty="0"/>
                        <a:t>Name</a:t>
                      </a:r>
                    </a:p>
                  </a:txBody>
                  <a:tcPr/>
                </a:tc>
                <a:extLst>
                  <a:ext uri="{0D108BD9-81ED-4DB2-BD59-A6C34878D82A}">
                    <a16:rowId xmlns:a16="http://schemas.microsoft.com/office/drawing/2014/main" val="658544377"/>
                  </a:ext>
                </a:extLst>
              </a:tr>
              <a:tr h="369930">
                <a:tc>
                  <a:txBody>
                    <a:bodyPr/>
                    <a:lstStyle/>
                    <a:p>
                      <a:r>
                        <a:rPr lang="en-US" sz="1200" dirty="0"/>
                        <a:t>Title</a:t>
                      </a:r>
                    </a:p>
                  </a:txBody>
                  <a:tcPr/>
                </a:tc>
                <a:tc>
                  <a:txBody>
                    <a:bodyPr/>
                    <a:lstStyle/>
                    <a:p>
                      <a:endParaRPr lang="en-US" sz="1200" dirty="0"/>
                    </a:p>
                  </a:txBody>
                  <a:tcPr/>
                </a:tc>
                <a:extLst>
                  <a:ext uri="{0D108BD9-81ED-4DB2-BD59-A6C34878D82A}">
                    <a16:rowId xmlns:a16="http://schemas.microsoft.com/office/drawing/2014/main" val="3257531911"/>
                  </a:ext>
                </a:extLst>
              </a:tr>
              <a:tr h="369930">
                <a:tc>
                  <a:txBody>
                    <a:bodyPr/>
                    <a:lstStyle/>
                    <a:p>
                      <a:r>
                        <a:rPr lang="en-US" sz="1200" dirty="0"/>
                        <a:t>Authority</a:t>
                      </a:r>
                    </a:p>
                  </a:txBody>
                  <a:tcPr/>
                </a:tc>
                <a:tc>
                  <a:txBody>
                    <a:bodyPr/>
                    <a:lstStyle/>
                    <a:p>
                      <a:endParaRPr lang="en-US" sz="1200" dirty="0"/>
                    </a:p>
                  </a:txBody>
                  <a:tcPr/>
                </a:tc>
                <a:extLst>
                  <a:ext uri="{0D108BD9-81ED-4DB2-BD59-A6C34878D82A}">
                    <a16:rowId xmlns:a16="http://schemas.microsoft.com/office/drawing/2014/main" val="435609675"/>
                  </a:ext>
                </a:extLst>
              </a:tr>
              <a:tr h="369930">
                <a:tc>
                  <a:txBody>
                    <a:bodyPr/>
                    <a:lstStyle/>
                    <a:p>
                      <a:r>
                        <a:rPr lang="en-US" sz="1200" dirty="0"/>
                        <a:t>Responsibilities</a:t>
                      </a:r>
                    </a:p>
                  </a:txBody>
                  <a:tcPr/>
                </a:tc>
                <a:tc>
                  <a:txBody>
                    <a:bodyPr/>
                    <a:lstStyle/>
                    <a:p>
                      <a:endParaRPr lang="en-US" sz="1200" dirty="0"/>
                    </a:p>
                  </a:txBody>
                  <a:tcPr/>
                </a:tc>
                <a:extLst>
                  <a:ext uri="{0D108BD9-81ED-4DB2-BD59-A6C34878D82A}">
                    <a16:rowId xmlns:a16="http://schemas.microsoft.com/office/drawing/2014/main" val="2428810400"/>
                  </a:ext>
                </a:extLst>
              </a:tr>
              <a:tr h="369930">
                <a:tc>
                  <a:txBody>
                    <a:bodyPr/>
                    <a:lstStyle/>
                    <a:p>
                      <a:r>
                        <a:rPr lang="en-US" sz="1200" dirty="0"/>
                        <a:t>Education</a:t>
                      </a:r>
                    </a:p>
                  </a:txBody>
                  <a:tcPr/>
                </a:tc>
                <a:tc>
                  <a:txBody>
                    <a:bodyPr/>
                    <a:lstStyle/>
                    <a:p>
                      <a:endParaRPr lang="en-US" sz="1200" dirty="0"/>
                    </a:p>
                  </a:txBody>
                  <a:tcPr/>
                </a:tc>
                <a:extLst>
                  <a:ext uri="{0D108BD9-81ED-4DB2-BD59-A6C34878D82A}">
                    <a16:rowId xmlns:a16="http://schemas.microsoft.com/office/drawing/2014/main" val="3399490059"/>
                  </a:ext>
                </a:extLst>
              </a:tr>
              <a:tr h="369930">
                <a:tc>
                  <a:txBody>
                    <a:bodyPr/>
                    <a:lstStyle/>
                    <a:p>
                      <a:r>
                        <a:rPr lang="en-US" sz="1200" dirty="0"/>
                        <a:t>Location</a:t>
                      </a:r>
                    </a:p>
                  </a:txBody>
                  <a:tcPr/>
                </a:tc>
                <a:tc>
                  <a:txBody>
                    <a:bodyPr/>
                    <a:lstStyle/>
                    <a:p>
                      <a:endParaRPr lang="en-US" sz="1200" dirty="0"/>
                    </a:p>
                  </a:txBody>
                  <a:tcPr/>
                </a:tc>
                <a:extLst>
                  <a:ext uri="{0D108BD9-81ED-4DB2-BD59-A6C34878D82A}">
                    <a16:rowId xmlns:a16="http://schemas.microsoft.com/office/drawing/2014/main" val="2291197982"/>
                  </a:ext>
                </a:extLst>
              </a:tr>
              <a:tr h="369930">
                <a:tc>
                  <a:txBody>
                    <a:bodyPr/>
                    <a:lstStyle/>
                    <a:p>
                      <a:r>
                        <a:rPr lang="en-US" sz="1200" dirty="0"/>
                        <a:t>Personal Demographics</a:t>
                      </a:r>
                    </a:p>
                  </a:txBody>
                  <a:tcPr/>
                </a:tc>
                <a:tc>
                  <a:txBody>
                    <a:bodyPr/>
                    <a:lstStyle/>
                    <a:p>
                      <a:endParaRPr lang="en-US" sz="1200" dirty="0"/>
                    </a:p>
                  </a:txBody>
                  <a:tcPr/>
                </a:tc>
                <a:extLst>
                  <a:ext uri="{0D108BD9-81ED-4DB2-BD59-A6C34878D82A}">
                    <a16:rowId xmlns:a16="http://schemas.microsoft.com/office/drawing/2014/main" val="1517963635"/>
                  </a:ext>
                </a:extLst>
              </a:tr>
              <a:tr h="369930">
                <a:tc>
                  <a:txBody>
                    <a:bodyPr/>
                    <a:lstStyle/>
                    <a:p>
                      <a:r>
                        <a:rPr lang="en-US" sz="1200" dirty="0"/>
                        <a:t>Professional Interest</a:t>
                      </a:r>
                    </a:p>
                  </a:txBody>
                  <a:tcPr/>
                </a:tc>
                <a:tc>
                  <a:txBody>
                    <a:bodyPr/>
                    <a:lstStyle/>
                    <a:p>
                      <a:endParaRPr lang="en-US" sz="1200" dirty="0"/>
                    </a:p>
                  </a:txBody>
                  <a:tcPr/>
                </a:tc>
                <a:extLst>
                  <a:ext uri="{0D108BD9-81ED-4DB2-BD59-A6C34878D82A}">
                    <a16:rowId xmlns:a16="http://schemas.microsoft.com/office/drawing/2014/main" val="3419423947"/>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Professional Interest</a:t>
                      </a:r>
                    </a:p>
                  </a:txBody>
                  <a:tcPr/>
                </a:tc>
                <a:tc>
                  <a:txBody>
                    <a:bodyPr/>
                    <a:lstStyle/>
                    <a:p>
                      <a:endParaRPr lang="en-US" sz="1200" dirty="0"/>
                    </a:p>
                  </a:txBody>
                  <a:tcPr/>
                </a:tc>
                <a:extLst>
                  <a:ext uri="{0D108BD9-81ED-4DB2-BD59-A6C34878D82A}">
                    <a16:rowId xmlns:a16="http://schemas.microsoft.com/office/drawing/2014/main" val="1842290121"/>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Professional Interest</a:t>
                      </a:r>
                    </a:p>
                  </a:txBody>
                  <a:tcPr/>
                </a:tc>
                <a:tc>
                  <a:txBody>
                    <a:bodyPr/>
                    <a:lstStyle/>
                    <a:p>
                      <a:endParaRPr lang="en-US" sz="1200" dirty="0"/>
                    </a:p>
                  </a:txBody>
                  <a:tcPr/>
                </a:tc>
                <a:extLst>
                  <a:ext uri="{0D108BD9-81ED-4DB2-BD59-A6C34878D82A}">
                    <a16:rowId xmlns:a16="http://schemas.microsoft.com/office/drawing/2014/main" val="2801362443"/>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Personal Interest</a:t>
                      </a:r>
                    </a:p>
                  </a:txBody>
                  <a:tcPr/>
                </a:tc>
                <a:tc>
                  <a:txBody>
                    <a:bodyPr/>
                    <a:lstStyle/>
                    <a:p>
                      <a:endParaRPr lang="en-US" sz="1200" dirty="0"/>
                    </a:p>
                  </a:txBody>
                  <a:tcPr/>
                </a:tc>
                <a:extLst>
                  <a:ext uri="{0D108BD9-81ED-4DB2-BD59-A6C34878D82A}">
                    <a16:rowId xmlns:a16="http://schemas.microsoft.com/office/drawing/2014/main" val="1738131985"/>
                  </a:ext>
                </a:extLst>
              </a:tr>
              <a:tr h="369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Personal Interest</a:t>
                      </a:r>
                    </a:p>
                  </a:txBody>
                  <a:tcPr/>
                </a:tc>
                <a:tc>
                  <a:txBody>
                    <a:bodyPr/>
                    <a:lstStyle/>
                    <a:p>
                      <a:endParaRPr lang="en-US" sz="1200" dirty="0"/>
                    </a:p>
                  </a:txBody>
                  <a:tcPr/>
                </a:tc>
                <a:extLst>
                  <a:ext uri="{0D108BD9-81ED-4DB2-BD59-A6C34878D82A}">
                    <a16:rowId xmlns:a16="http://schemas.microsoft.com/office/drawing/2014/main" val="92516912"/>
                  </a:ext>
                </a:extLst>
              </a:tr>
            </a:tbl>
          </a:graphicData>
        </a:graphic>
      </p:graphicFrame>
      <p:sp>
        <p:nvSpPr>
          <p:cNvPr id="6" name="Footer Placeholder 11">
            <a:extLst>
              <a:ext uri="{FF2B5EF4-FFF2-40B4-BE49-F238E27FC236}">
                <a16:creationId xmlns:a16="http://schemas.microsoft.com/office/drawing/2014/main" id="{B62135A4-4A6E-4F40-91C9-6E34BD402E86}"/>
              </a:ext>
            </a:extLst>
          </p:cNvPr>
          <p:cNvSpPr txBox="1">
            <a:spLocks/>
          </p:cNvSpPr>
          <p:nvPr/>
        </p:nvSpPr>
        <p:spPr>
          <a:xfrm>
            <a:off x="223421" y="6492875"/>
            <a:ext cx="1156760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©Town Crier Marketing Group, Inc. 		Need help or a more flexible format? Contact us </a:t>
            </a:r>
            <a:r>
              <a:rPr lang="en-US" sz="1000" dirty="0">
                <a:hlinkClick r:id="rId2"/>
              </a:rPr>
              <a:t>www.towncriergroup.com</a:t>
            </a:r>
            <a:r>
              <a:rPr lang="en-US" sz="1000" dirty="0"/>
              <a:t>			v2021.1</a:t>
            </a:r>
          </a:p>
        </p:txBody>
      </p:sp>
      <p:sp>
        <p:nvSpPr>
          <p:cNvPr id="5" name="TextBox 4">
            <a:extLst>
              <a:ext uri="{FF2B5EF4-FFF2-40B4-BE49-F238E27FC236}">
                <a16:creationId xmlns:a16="http://schemas.microsoft.com/office/drawing/2014/main" id="{0BB0B1A7-E57F-4451-97DD-5E6471FA37A0}"/>
              </a:ext>
            </a:extLst>
          </p:cNvPr>
          <p:cNvSpPr txBox="1"/>
          <p:nvPr/>
        </p:nvSpPr>
        <p:spPr>
          <a:xfrm>
            <a:off x="2467579" y="218681"/>
            <a:ext cx="6069995" cy="461665"/>
          </a:xfrm>
          <a:prstGeom prst="rect">
            <a:avLst/>
          </a:prstGeom>
          <a:noFill/>
        </p:spPr>
        <p:txBody>
          <a:bodyPr wrap="none" rtlCol="0">
            <a:spAutoFit/>
          </a:bodyPr>
          <a:lstStyle/>
          <a:p>
            <a:r>
              <a:rPr lang="en-US" sz="2400" dirty="0"/>
              <a:t>Persona NAME  (duplicate template as needed)</a:t>
            </a:r>
          </a:p>
        </p:txBody>
      </p:sp>
    </p:spTree>
    <p:extLst>
      <p:ext uri="{BB962C8B-B14F-4D97-AF65-F5344CB8AC3E}">
        <p14:creationId xmlns:p14="http://schemas.microsoft.com/office/powerpoint/2010/main" val="216711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8DA32A-E2AA-4DB2-B26B-38B5875AAA7B}"/>
              </a:ext>
            </a:extLst>
          </p:cNvPr>
          <p:cNvSpPr txBox="1"/>
          <p:nvPr/>
        </p:nvSpPr>
        <p:spPr>
          <a:xfrm>
            <a:off x="550416" y="2264558"/>
            <a:ext cx="10324730" cy="3631763"/>
          </a:xfrm>
          <a:prstGeom prst="rect">
            <a:avLst/>
          </a:prstGeom>
          <a:noFill/>
        </p:spPr>
        <p:txBody>
          <a:bodyPr wrap="square">
            <a:spAutoFit/>
          </a:bodyPr>
          <a:lstStyle/>
          <a:p>
            <a:pPr algn="l"/>
            <a:r>
              <a:rPr lang="en-US" b="1" i="0" dirty="0">
                <a:effectLst/>
                <a:latin typeface="Roboto"/>
              </a:rPr>
              <a:t>Town Crier Marketing Group </a:t>
            </a:r>
            <a:r>
              <a:rPr lang="en-US" sz="1600" b="0" i="0" dirty="0">
                <a:effectLst/>
                <a:latin typeface="Roboto"/>
              </a:rPr>
              <a:t>provides marketing services to B2B technology companies looking to grow their brands and their revenues through cutting-edge digital and content marketing strategies.</a:t>
            </a:r>
          </a:p>
          <a:p>
            <a:pPr algn="l"/>
            <a:endParaRPr lang="en-US" sz="1600" b="0" i="0" dirty="0">
              <a:effectLst/>
              <a:latin typeface="Roboto"/>
            </a:endParaRPr>
          </a:p>
          <a:p>
            <a:pPr algn="l"/>
            <a:r>
              <a:rPr lang="en-US" sz="1600" b="0" i="0" dirty="0">
                <a:effectLst/>
                <a:latin typeface="Roboto"/>
              </a:rPr>
              <a:t>Drawing on extensive experience working with companies from Fortune 500 to startups, Town Crier has expertise in all areas of online as well as offline marketing and specializes in designing solutions to get maximum results at minimum spend. </a:t>
            </a:r>
          </a:p>
          <a:p>
            <a:pPr algn="l"/>
            <a:endParaRPr lang="en-US" sz="1600" dirty="0">
              <a:latin typeface="Roboto"/>
            </a:endParaRPr>
          </a:p>
          <a:p>
            <a:pPr algn="l"/>
            <a:r>
              <a:rPr lang="en-US" sz="1600" b="0" i="0" dirty="0">
                <a:effectLst/>
                <a:latin typeface="Roboto"/>
              </a:rPr>
              <a:t>To do this we rely on time-tested processes and tools, along with a big dose of creativity, and offer transparent pricing so you know the cost right up front.</a:t>
            </a:r>
          </a:p>
          <a:p>
            <a:pPr algn="l"/>
            <a:endParaRPr lang="en-US" sz="1600" b="0" i="0" dirty="0">
              <a:effectLst/>
              <a:latin typeface="Roboto"/>
            </a:endParaRPr>
          </a:p>
          <a:p>
            <a:pPr algn="l"/>
            <a:r>
              <a:rPr lang="en-US" sz="1600" b="0" i="0" dirty="0">
                <a:effectLst/>
                <a:latin typeface="Roboto"/>
              </a:rPr>
              <a:t>Whether you are looking for help on a specific initiative or to outsource or augment your marketing team across the board, Town Crier will deliver on time, on budget and on promise.</a:t>
            </a:r>
          </a:p>
          <a:p>
            <a:pPr algn="l"/>
            <a:endParaRPr lang="en-US" dirty="0">
              <a:latin typeface="Roboto"/>
            </a:endParaRPr>
          </a:p>
          <a:p>
            <a:pPr algn="l"/>
            <a:r>
              <a:rPr lang="en-US" b="0" i="0" dirty="0">
                <a:effectLst/>
                <a:latin typeface="Roboto"/>
                <a:hlinkClick r:id="rId2"/>
              </a:rPr>
              <a:t>www.towncriergroup.com/contact-us/</a:t>
            </a:r>
            <a:r>
              <a:rPr lang="en-US" b="0" i="0" dirty="0">
                <a:effectLst/>
                <a:latin typeface="Roboto"/>
              </a:rPr>
              <a:t>	</a:t>
            </a:r>
          </a:p>
        </p:txBody>
      </p:sp>
      <p:pic>
        <p:nvPicPr>
          <p:cNvPr id="4" name="Picture 3" descr="A picture containing icon&#10;&#10;Description automatically generated">
            <a:extLst>
              <a:ext uri="{FF2B5EF4-FFF2-40B4-BE49-F238E27FC236}">
                <a16:creationId xmlns:a16="http://schemas.microsoft.com/office/drawing/2014/main" id="{A64BF1DF-EF2E-4442-9966-E435E6F4A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501" y="377974"/>
            <a:ext cx="4489812" cy="1521847"/>
          </a:xfrm>
          <a:prstGeom prst="rect">
            <a:avLst/>
          </a:prstGeom>
        </p:spPr>
      </p:pic>
    </p:spTree>
    <p:extLst>
      <p:ext uri="{BB962C8B-B14F-4D97-AF65-F5344CB8AC3E}">
        <p14:creationId xmlns:p14="http://schemas.microsoft.com/office/powerpoint/2010/main" val="197421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5A5438-8497-4D4F-BEF7-C5563185597D}"/>
              </a:ext>
            </a:extLst>
          </p:cNvPr>
          <p:cNvGrpSpPr/>
          <p:nvPr/>
        </p:nvGrpSpPr>
        <p:grpSpPr>
          <a:xfrm>
            <a:off x="204185" y="226380"/>
            <a:ext cx="9801398" cy="6405239"/>
            <a:chOff x="408372" y="226380"/>
            <a:chExt cx="9801398" cy="6405239"/>
          </a:xfrm>
        </p:grpSpPr>
        <p:pic>
          <p:nvPicPr>
            <p:cNvPr id="12290" name="Picture 2">
              <a:extLst>
                <a:ext uri="{FF2B5EF4-FFF2-40B4-BE49-F238E27FC236}">
                  <a16:creationId xmlns:a16="http://schemas.microsoft.com/office/drawing/2014/main" id="{EF9837DF-510A-4E03-A778-EA16A9EA1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72" y="226380"/>
              <a:ext cx="4800315" cy="64052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DCC5DF-7E95-42AC-A826-AC1EE1682E4F}"/>
                </a:ext>
              </a:extLst>
            </p:cNvPr>
            <p:cNvSpPr txBox="1"/>
            <p:nvPr/>
          </p:nvSpPr>
          <p:spPr>
            <a:xfrm>
              <a:off x="4989183" y="488979"/>
              <a:ext cx="5066201" cy="417270"/>
            </a:xfrm>
            <a:prstGeom prst="rect">
              <a:avLst/>
            </a:prstGeom>
            <a:noFill/>
          </p:spPr>
          <p:txBody>
            <a:bodyPr wrap="square" rtlCol="0">
              <a:spAutoFit/>
            </a:bodyPr>
            <a:lstStyle/>
            <a:p>
              <a:r>
                <a:rPr lang="en-US" sz="1100" b="0" i="0" dirty="0">
                  <a:solidFill>
                    <a:srgbClr val="3D474D"/>
                  </a:solidFill>
                  <a:effectLst/>
                  <a:latin typeface="Avenir"/>
                </a:rPr>
                <a:t>These values may come from the buyer's personal hopes and dreams for the future, from the company's own stated mission, or a combination of both.</a:t>
              </a:r>
              <a:r>
                <a:rPr lang="en-US" sz="1100" dirty="0"/>
                <a:t> </a:t>
              </a:r>
            </a:p>
          </p:txBody>
        </p:sp>
        <p:sp>
          <p:nvSpPr>
            <p:cNvPr id="4" name="TextBox 3">
              <a:extLst>
                <a:ext uri="{FF2B5EF4-FFF2-40B4-BE49-F238E27FC236}">
                  <a16:creationId xmlns:a16="http://schemas.microsoft.com/office/drawing/2014/main" id="{AB39EF0A-CCEF-4737-944C-C0C807DBE0DC}"/>
                </a:ext>
              </a:extLst>
            </p:cNvPr>
            <p:cNvSpPr txBox="1"/>
            <p:nvPr/>
          </p:nvSpPr>
          <p:spPr>
            <a:xfrm>
              <a:off x="5078449" y="1814367"/>
              <a:ext cx="5066201" cy="581197"/>
            </a:xfrm>
            <a:prstGeom prst="rect">
              <a:avLst/>
            </a:prstGeom>
            <a:noFill/>
          </p:spPr>
          <p:txBody>
            <a:bodyPr wrap="square" rtlCol="0">
              <a:spAutoFit/>
            </a:bodyPr>
            <a:lstStyle/>
            <a:p>
              <a:r>
                <a:rPr lang="en-US" sz="1100" b="0" i="0" dirty="0">
                  <a:solidFill>
                    <a:srgbClr val="3D474D"/>
                  </a:solidFill>
                  <a:effectLst/>
                  <a:latin typeface="Avenir"/>
                </a:rPr>
                <a:t>These are benefits the buyer at the B2B may personally seek to gain. Although they don't show up in a request for bid, they can have a subtle influence on a decision maker.</a:t>
              </a:r>
              <a:endParaRPr lang="en-US" sz="1100" dirty="0"/>
            </a:p>
          </p:txBody>
        </p:sp>
        <p:sp>
          <p:nvSpPr>
            <p:cNvPr id="5" name="TextBox 4">
              <a:extLst>
                <a:ext uri="{FF2B5EF4-FFF2-40B4-BE49-F238E27FC236}">
                  <a16:creationId xmlns:a16="http://schemas.microsoft.com/office/drawing/2014/main" id="{07B6872A-EB84-4380-B342-6E8026332718}"/>
                </a:ext>
              </a:extLst>
            </p:cNvPr>
            <p:cNvSpPr txBox="1"/>
            <p:nvPr/>
          </p:nvSpPr>
          <p:spPr>
            <a:xfrm>
              <a:off x="5078448" y="3167850"/>
              <a:ext cx="5066201" cy="600164"/>
            </a:xfrm>
            <a:prstGeom prst="rect">
              <a:avLst/>
            </a:prstGeom>
            <a:noFill/>
          </p:spPr>
          <p:txBody>
            <a:bodyPr wrap="square" rtlCol="0">
              <a:spAutoFit/>
            </a:bodyPr>
            <a:lstStyle/>
            <a:p>
              <a:r>
                <a:rPr lang="en-US" sz="1100" b="0" i="0" dirty="0">
                  <a:solidFill>
                    <a:srgbClr val="3D474D"/>
                  </a:solidFill>
                  <a:effectLst/>
                  <a:latin typeface="Avenir"/>
                </a:rPr>
                <a:t>This covers many aspects that increase the acceptability of a solution. These encompass benefits that apply to the business as a whole. Some of these are easy to qualify and therefore nonsubjective, others are not.</a:t>
              </a:r>
              <a:endParaRPr lang="en-US" sz="1100" dirty="0"/>
            </a:p>
          </p:txBody>
        </p:sp>
        <p:sp>
          <p:nvSpPr>
            <p:cNvPr id="6" name="TextBox 5">
              <a:extLst>
                <a:ext uri="{FF2B5EF4-FFF2-40B4-BE49-F238E27FC236}">
                  <a16:creationId xmlns:a16="http://schemas.microsoft.com/office/drawing/2014/main" id="{F6FE92C7-9824-47CF-A52D-2F79802E8934}"/>
                </a:ext>
              </a:extLst>
            </p:cNvPr>
            <p:cNvSpPr txBox="1"/>
            <p:nvPr/>
          </p:nvSpPr>
          <p:spPr>
            <a:xfrm>
              <a:off x="5088687" y="4704436"/>
              <a:ext cx="5066201" cy="417270"/>
            </a:xfrm>
            <a:prstGeom prst="rect">
              <a:avLst/>
            </a:prstGeom>
            <a:noFill/>
          </p:spPr>
          <p:txBody>
            <a:bodyPr wrap="square" rtlCol="0">
              <a:spAutoFit/>
            </a:bodyPr>
            <a:lstStyle/>
            <a:p>
              <a:r>
                <a:rPr lang="en-US" sz="1100" b="0" i="0" dirty="0">
                  <a:solidFill>
                    <a:srgbClr val="3D474D"/>
                  </a:solidFill>
                  <a:effectLst/>
                  <a:latin typeface="Avenir"/>
                </a:rPr>
                <a:t>These are qualities that provide benefits in terms of saving time or money. Most of these are easy to quantify and therefore nonsubjective. </a:t>
              </a:r>
              <a:endParaRPr lang="en-US" sz="1100" dirty="0"/>
            </a:p>
          </p:txBody>
        </p:sp>
        <p:sp>
          <p:nvSpPr>
            <p:cNvPr id="7" name="TextBox 6">
              <a:extLst>
                <a:ext uri="{FF2B5EF4-FFF2-40B4-BE49-F238E27FC236}">
                  <a16:creationId xmlns:a16="http://schemas.microsoft.com/office/drawing/2014/main" id="{CB824BF8-8B84-4CCE-8A92-07810E2B5FD0}"/>
                </a:ext>
              </a:extLst>
            </p:cNvPr>
            <p:cNvSpPr txBox="1"/>
            <p:nvPr/>
          </p:nvSpPr>
          <p:spPr>
            <a:xfrm>
              <a:off x="5143569" y="5868459"/>
              <a:ext cx="5066201" cy="417270"/>
            </a:xfrm>
            <a:prstGeom prst="rect">
              <a:avLst/>
            </a:prstGeom>
            <a:noFill/>
          </p:spPr>
          <p:txBody>
            <a:bodyPr wrap="square" rtlCol="0">
              <a:spAutoFit/>
            </a:bodyPr>
            <a:lstStyle/>
            <a:p>
              <a:r>
                <a:rPr lang="en-US" sz="1100" b="0" i="0" dirty="0">
                  <a:solidFill>
                    <a:srgbClr val="3D474D"/>
                  </a:solidFill>
                  <a:effectLst/>
                  <a:latin typeface="Avenir"/>
                </a:rPr>
                <a:t>These are specifications the solution must meet in order to be viable for the buyer. They are nonsubjective. Either the solution meets the criteria, or it doesn't.</a:t>
              </a:r>
              <a:endParaRPr lang="en-US" sz="1100" dirty="0"/>
            </a:p>
          </p:txBody>
        </p:sp>
      </p:grpSp>
      <p:sp>
        <p:nvSpPr>
          <p:cNvPr id="12" name="Footer Placeholder 11">
            <a:extLst>
              <a:ext uri="{FF2B5EF4-FFF2-40B4-BE49-F238E27FC236}">
                <a16:creationId xmlns:a16="http://schemas.microsoft.com/office/drawing/2014/main" id="{0C975819-A60B-47B4-9AC9-684D7A865C33}"/>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3"/>
              </a:rPr>
              <a:t>www.towncriergroup.com</a:t>
            </a:r>
            <a:r>
              <a:rPr lang="en-US" sz="1000" dirty="0"/>
              <a:t>			v2021.1</a:t>
            </a:r>
          </a:p>
        </p:txBody>
      </p:sp>
    </p:spTree>
    <p:extLst>
      <p:ext uri="{BB962C8B-B14F-4D97-AF65-F5344CB8AC3E}">
        <p14:creationId xmlns:p14="http://schemas.microsoft.com/office/powerpoint/2010/main" val="264651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D109AA8B-55D4-4E4E-BBBC-96183F35A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502"/>
            <a:ext cx="6142284" cy="42978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53D7F625-4A51-4A4E-B253-5B2E67952355}"/>
              </a:ext>
            </a:extLst>
          </p:cNvPr>
          <p:cNvGraphicFramePr>
            <a:graphicFrameLocks noGrp="1"/>
          </p:cNvGraphicFramePr>
          <p:nvPr>
            <p:extLst>
              <p:ext uri="{D42A27DB-BD31-4B8C-83A1-F6EECF244321}">
                <p14:modId xmlns:p14="http://schemas.microsoft.com/office/powerpoint/2010/main" val="577602378"/>
              </p:ext>
            </p:extLst>
          </p:nvPr>
        </p:nvGraphicFramePr>
        <p:xfrm>
          <a:off x="6338656" y="1051560"/>
          <a:ext cx="5379868" cy="4983480"/>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Example: secure, flexible database segmentation supports multiple business units</a:t>
                      </a:r>
                    </a:p>
                  </a:txBody>
                  <a:tcPr/>
                </a:tc>
                <a:tc>
                  <a:txBody>
                    <a:bodyPr/>
                    <a:lstStyle/>
                    <a:p>
                      <a:r>
                        <a:rPr lang="en-US" sz="1100" dirty="0"/>
                        <a:t>Link to product marketing article describing segmentation scheme</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cxnSp>
        <p:nvCxnSpPr>
          <p:cNvPr id="11" name="Straight Arrow Connector 10">
            <a:extLst>
              <a:ext uri="{FF2B5EF4-FFF2-40B4-BE49-F238E27FC236}">
                <a16:creationId xmlns:a16="http://schemas.microsoft.com/office/drawing/2014/main" id="{7F01A7DF-8541-4736-81F5-36BAC40B4305}"/>
              </a:ext>
            </a:extLst>
          </p:cNvPr>
          <p:cNvCxnSpPr>
            <a:cxnSpLocks/>
          </p:cNvCxnSpPr>
          <p:nvPr/>
        </p:nvCxnSpPr>
        <p:spPr>
          <a:xfrm>
            <a:off x="5477522" y="1509204"/>
            <a:ext cx="861134" cy="1597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11">
            <a:extLst>
              <a:ext uri="{FF2B5EF4-FFF2-40B4-BE49-F238E27FC236}">
                <a16:creationId xmlns:a16="http://schemas.microsoft.com/office/drawing/2014/main" id="{5F99D4A9-9EC7-46F9-A1B4-A9C590BBD87F}"/>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3"/>
              </a:rPr>
              <a:t>www.towncriergroup.com</a:t>
            </a:r>
            <a:r>
              <a:rPr lang="en-US" sz="1000" dirty="0"/>
              <a:t>			v2021.1</a:t>
            </a:r>
          </a:p>
        </p:txBody>
      </p:sp>
    </p:spTree>
    <p:extLst>
      <p:ext uri="{BB962C8B-B14F-4D97-AF65-F5344CB8AC3E}">
        <p14:creationId xmlns:p14="http://schemas.microsoft.com/office/powerpoint/2010/main" val="419989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B1BA4ED7-0137-4E3C-8EC2-8F003E59A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759319"/>
            <a:ext cx="6353452" cy="41589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9">
            <a:extLst>
              <a:ext uri="{FF2B5EF4-FFF2-40B4-BE49-F238E27FC236}">
                <a16:creationId xmlns:a16="http://schemas.microsoft.com/office/drawing/2014/main" id="{4EE13BE9-4877-4368-AECD-6781195BFC98}"/>
              </a:ext>
            </a:extLst>
          </p:cNvPr>
          <p:cNvGraphicFramePr>
            <a:graphicFrameLocks noGrp="1"/>
          </p:cNvGraphicFramePr>
          <p:nvPr>
            <p:extLst>
              <p:ext uri="{D42A27DB-BD31-4B8C-83A1-F6EECF244321}">
                <p14:modId xmlns:p14="http://schemas.microsoft.com/office/powerpoint/2010/main" val="40329588"/>
              </p:ext>
            </p:extLst>
          </p:nvPr>
        </p:nvGraphicFramePr>
        <p:xfrm>
          <a:off x="6658252" y="1024927"/>
          <a:ext cx="5379868" cy="4747846"/>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sp>
        <p:nvSpPr>
          <p:cNvPr id="7" name="Footer Placeholder 11">
            <a:extLst>
              <a:ext uri="{FF2B5EF4-FFF2-40B4-BE49-F238E27FC236}">
                <a16:creationId xmlns:a16="http://schemas.microsoft.com/office/drawing/2014/main" id="{6B9DB292-2AE6-46F3-8C6C-CDBA1F395F56}"/>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3"/>
              </a:rPr>
              <a:t>www.towncriergroup.com</a:t>
            </a:r>
            <a:r>
              <a:rPr lang="en-US" sz="1000" dirty="0"/>
              <a:t>			v2021.1</a:t>
            </a:r>
          </a:p>
        </p:txBody>
      </p:sp>
    </p:spTree>
    <p:extLst>
      <p:ext uri="{BB962C8B-B14F-4D97-AF65-F5344CB8AC3E}">
        <p14:creationId xmlns:p14="http://schemas.microsoft.com/office/powerpoint/2010/main" val="124775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A42ED8-4DDD-4E6E-9103-789A2AB26813}"/>
              </a:ext>
            </a:extLst>
          </p:cNvPr>
          <p:cNvGrpSpPr/>
          <p:nvPr/>
        </p:nvGrpSpPr>
        <p:grpSpPr>
          <a:xfrm>
            <a:off x="153880" y="1024927"/>
            <a:ext cx="6593149" cy="4619625"/>
            <a:chOff x="371799" y="1030412"/>
            <a:chExt cx="6867525" cy="4619625"/>
          </a:xfrm>
        </p:grpSpPr>
        <p:pic>
          <p:nvPicPr>
            <p:cNvPr id="5122" name="Picture 2">
              <a:extLst>
                <a:ext uri="{FF2B5EF4-FFF2-40B4-BE49-F238E27FC236}">
                  <a16:creationId xmlns:a16="http://schemas.microsoft.com/office/drawing/2014/main" id="{E05F8D2A-A5A5-467B-8322-84E86C69C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99" y="1030412"/>
              <a:ext cx="6867525" cy="4619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8573C888-4105-4B14-B786-6C59D546C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856" y="1558031"/>
              <a:ext cx="323850" cy="2762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9">
            <a:extLst>
              <a:ext uri="{FF2B5EF4-FFF2-40B4-BE49-F238E27FC236}">
                <a16:creationId xmlns:a16="http://schemas.microsoft.com/office/drawing/2014/main" id="{5BFB26BB-3D16-4E43-AE6B-F6B7C0C6EC6D}"/>
              </a:ext>
            </a:extLst>
          </p:cNvPr>
          <p:cNvGraphicFramePr>
            <a:graphicFrameLocks noGrp="1"/>
          </p:cNvGraphicFramePr>
          <p:nvPr>
            <p:extLst>
              <p:ext uri="{D42A27DB-BD31-4B8C-83A1-F6EECF244321}">
                <p14:modId xmlns:p14="http://schemas.microsoft.com/office/powerpoint/2010/main" val="1918920460"/>
              </p:ext>
            </p:extLst>
          </p:nvPr>
        </p:nvGraphicFramePr>
        <p:xfrm>
          <a:off x="6812132" y="960816"/>
          <a:ext cx="5379868" cy="4747846"/>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sp>
        <p:nvSpPr>
          <p:cNvPr id="5" name="Footer Placeholder 11">
            <a:extLst>
              <a:ext uri="{FF2B5EF4-FFF2-40B4-BE49-F238E27FC236}">
                <a16:creationId xmlns:a16="http://schemas.microsoft.com/office/drawing/2014/main" id="{89EABAA3-2D0C-4499-8AFE-145A53D68D77}"/>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4"/>
              </a:rPr>
              <a:t>www.towncriergroup.com</a:t>
            </a:r>
            <a:r>
              <a:rPr lang="en-US" sz="1000" dirty="0"/>
              <a:t>			v2021.1</a:t>
            </a:r>
          </a:p>
        </p:txBody>
      </p:sp>
    </p:spTree>
    <p:extLst>
      <p:ext uri="{BB962C8B-B14F-4D97-AF65-F5344CB8AC3E}">
        <p14:creationId xmlns:p14="http://schemas.microsoft.com/office/powerpoint/2010/main" val="24625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08ECA0F-DAAF-43A7-AED3-E55A79B01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45" y="1698179"/>
            <a:ext cx="5324475" cy="2733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9">
            <a:extLst>
              <a:ext uri="{FF2B5EF4-FFF2-40B4-BE49-F238E27FC236}">
                <a16:creationId xmlns:a16="http://schemas.microsoft.com/office/drawing/2014/main" id="{9EABE06E-CABD-4902-9CC3-61B99DB97852}"/>
              </a:ext>
            </a:extLst>
          </p:cNvPr>
          <p:cNvGraphicFramePr>
            <a:graphicFrameLocks noGrp="1"/>
          </p:cNvGraphicFramePr>
          <p:nvPr>
            <p:extLst>
              <p:ext uri="{D42A27DB-BD31-4B8C-83A1-F6EECF244321}">
                <p14:modId xmlns:p14="http://schemas.microsoft.com/office/powerpoint/2010/main" val="580488835"/>
              </p:ext>
            </p:extLst>
          </p:nvPr>
        </p:nvGraphicFramePr>
        <p:xfrm>
          <a:off x="6658252" y="1024927"/>
          <a:ext cx="5379868" cy="4747846"/>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sp>
        <p:nvSpPr>
          <p:cNvPr id="4" name="Footer Placeholder 11">
            <a:extLst>
              <a:ext uri="{FF2B5EF4-FFF2-40B4-BE49-F238E27FC236}">
                <a16:creationId xmlns:a16="http://schemas.microsoft.com/office/drawing/2014/main" id="{AA0F517A-0C99-483F-9F0F-44883F61B04A}"/>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3"/>
              </a:rPr>
              <a:t>www.towncriergroup.com</a:t>
            </a:r>
            <a:r>
              <a:rPr lang="en-US" sz="1000" dirty="0"/>
              <a:t>			v2021.1</a:t>
            </a:r>
          </a:p>
        </p:txBody>
      </p:sp>
    </p:spTree>
    <p:extLst>
      <p:ext uri="{BB962C8B-B14F-4D97-AF65-F5344CB8AC3E}">
        <p14:creationId xmlns:p14="http://schemas.microsoft.com/office/powerpoint/2010/main" val="177100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9">
            <a:extLst>
              <a:ext uri="{FF2B5EF4-FFF2-40B4-BE49-F238E27FC236}">
                <a16:creationId xmlns:a16="http://schemas.microsoft.com/office/drawing/2014/main" id="{3C2851F2-40B4-4E52-934B-5F4EE8904339}"/>
              </a:ext>
            </a:extLst>
          </p:cNvPr>
          <p:cNvGraphicFramePr>
            <a:graphicFrameLocks noGrp="1"/>
          </p:cNvGraphicFramePr>
          <p:nvPr>
            <p:extLst>
              <p:ext uri="{D42A27DB-BD31-4B8C-83A1-F6EECF244321}">
                <p14:modId xmlns:p14="http://schemas.microsoft.com/office/powerpoint/2010/main" val="580488835"/>
              </p:ext>
            </p:extLst>
          </p:nvPr>
        </p:nvGraphicFramePr>
        <p:xfrm>
          <a:off x="6658252" y="1024927"/>
          <a:ext cx="5379868" cy="4747846"/>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sp>
        <p:nvSpPr>
          <p:cNvPr id="8" name="Footer Placeholder 11">
            <a:extLst>
              <a:ext uri="{FF2B5EF4-FFF2-40B4-BE49-F238E27FC236}">
                <a16:creationId xmlns:a16="http://schemas.microsoft.com/office/drawing/2014/main" id="{49B571D1-1895-41C0-B777-2700D5B2CE90}"/>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2"/>
              </a:rPr>
              <a:t>www.towncriergroup.com</a:t>
            </a:r>
            <a:r>
              <a:rPr lang="en-US" sz="1000" dirty="0"/>
              <a:t>			v2021.1</a:t>
            </a:r>
          </a:p>
        </p:txBody>
      </p:sp>
      <p:pic>
        <p:nvPicPr>
          <p:cNvPr id="6" name="Picture 5">
            <a:extLst>
              <a:ext uri="{FF2B5EF4-FFF2-40B4-BE49-F238E27FC236}">
                <a16:creationId xmlns:a16="http://schemas.microsoft.com/office/drawing/2014/main" id="{B34578AB-BB12-4258-B01C-9350842CCBE5}"/>
              </a:ext>
            </a:extLst>
          </p:cNvPr>
          <p:cNvPicPr>
            <a:picLocks noChangeAspect="1"/>
          </p:cNvPicPr>
          <p:nvPr/>
        </p:nvPicPr>
        <p:blipFill>
          <a:blip r:embed="rId3"/>
          <a:stretch>
            <a:fillRect/>
          </a:stretch>
        </p:blipFill>
        <p:spPr>
          <a:xfrm>
            <a:off x="0" y="1107258"/>
            <a:ext cx="6611235" cy="4814148"/>
          </a:xfrm>
          <a:prstGeom prst="rect">
            <a:avLst/>
          </a:prstGeom>
        </p:spPr>
      </p:pic>
    </p:spTree>
    <p:extLst>
      <p:ext uri="{BB962C8B-B14F-4D97-AF65-F5344CB8AC3E}">
        <p14:creationId xmlns:p14="http://schemas.microsoft.com/office/powerpoint/2010/main" val="146713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9">
            <a:extLst>
              <a:ext uri="{FF2B5EF4-FFF2-40B4-BE49-F238E27FC236}">
                <a16:creationId xmlns:a16="http://schemas.microsoft.com/office/drawing/2014/main" id="{79381F2F-055D-416E-B22F-DF1D7E68D7D0}"/>
              </a:ext>
            </a:extLst>
          </p:cNvPr>
          <p:cNvGraphicFramePr>
            <a:graphicFrameLocks noGrp="1"/>
          </p:cNvGraphicFramePr>
          <p:nvPr>
            <p:extLst>
              <p:ext uri="{D42A27DB-BD31-4B8C-83A1-F6EECF244321}">
                <p14:modId xmlns:p14="http://schemas.microsoft.com/office/powerpoint/2010/main" val="3968417342"/>
              </p:ext>
            </p:extLst>
          </p:nvPr>
        </p:nvGraphicFramePr>
        <p:xfrm>
          <a:off x="6747029" y="1062589"/>
          <a:ext cx="5379868" cy="4747846"/>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sp>
        <p:nvSpPr>
          <p:cNvPr id="7" name="Footer Placeholder 11">
            <a:extLst>
              <a:ext uri="{FF2B5EF4-FFF2-40B4-BE49-F238E27FC236}">
                <a16:creationId xmlns:a16="http://schemas.microsoft.com/office/drawing/2014/main" id="{3798F879-1A6E-4C13-9A24-DC869D632FD0}"/>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2"/>
              </a:rPr>
              <a:t>www.towncriergroup.com</a:t>
            </a:r>
            <a:r>
              <a:rPr lang="en-US" sz="1000" dirty="0"/>
              <a:t>			v2021.1</a:t>
            </a:r>
          </a:p>
        </p:txBody>
      </p:sp>
      <p:pic>
        <p:nvPicPr>
          <p:cNvPr id="5" name="Picture 4">
            <a:extLst>
              <a:ext uri="{FF2B5EF4-FFF2-40B4-BE49-F238E27FC236}">
                <a16:creationId xmlns:a16="http://schemas.microsoft.com/office/drawing/2014/main" id="{7EB61688-6237-4738-8028-3ABD9E466F90}"/>
              </a:ext>
            </a:extLst>
          </p:cNvPr>
          <p:cNvPicPr>
            <a:picLocks noChangeAspect="1"/>
          </p:cNvPicPr>
          <p:nvPr/>
        </p:nvPicPr>
        <p:blipFill>
          <a:blip r:embed="rId3"/>
          <a:stretch>
            <a:fillRect/>
          </a:stretch>
        </p:blipFill>
        <p:spPr>
          <a:xfrm>
            <a:off x="0" y="1166858"/>
            <a:ext cx="6747029" cy="4284031"/>
          </a:xfrm>
          <a:prstGeom prst="rect">
            <a:avLst/>
          </a:prstGeom>
        </p:spPr>
      </p:pic>
    </p:spTree>
    <p:extLst>
      <p:ext uri="{BB962C8B-B14F-4D97-AF65-F5344CB8AC3E}">
        <p14:creationId xmlns:p14="http://schemas.microsoft.com/office/powerpoint/2010/main" val="311179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847E2D-D435-4DD2-A9F3-86C8F4599311}"/>
              </a:ext>
            </a:extLst>
          </p:cNvPr>
          <p:cNvGrpSpPr/>
          <p:nvPr/>
        </p:nvGrpSpPr>
        <p:grpSpPr>
          <a:xfrm>
            <a:off x="1" y="931416"/>
            <a:ext cx="7004482" cy="4267200"/>
            <a:chOff x="105747" y="842639"/>
            <a:chExt cx="7381875" cy="4267200"/>
          </a:xfrm>
        </p:grpSpPr>
        <p:pic>
          <p:nvPicPr>
            <p:cNvPr id="9218" name="Picture 2">
              <a:extLst>
                <a:ext uri="{FF2B5EF4-FFF2-40B4-BE49-F238E27FC236}">
                  <a16:creationId xmlns:a16="http://schemas.microsoft.com/office/drawing/2014/main" id="{341FBA8D-BDFC-4FB1-8D5D-4001446C1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47" y="842639"/>
              <a:ext cx="73818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A2B175B-D486-4880-A04B-00A3C5B02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425" y="2774271"/>
              <a:ext cx="323850" cy="2762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Table 9">
            <a:extLst>
              <a:ext uri="{FF2B5EF4-FFF2-40B4-BE49-F238E27FC236}">
                <a16:creationId xmlns:a16="http://schemas.microsoft.com/office/drawing/2014/main" id="{345DCA1A-0FCC-4356-BD18-A62E88D0C6C1}"/>
              </a:ext>
            </a:extLst>
          </p:cNvPr>
          <p:cNvGraphicFramePr>
            <a:graphicFrameLocks noGrp="1"/>
          </p:cNvGraphicFramePr>
          <p:nvPr>
            <p:extLst>
              <p:ext uri="{D42A27DB-BD31-4B8C-83A1-F6EECF244321}">
                <p14:modId xmlns:p14="http://schemas.microsoft.com/office/powerpoint/2010/main" val="580488835"/>
              </p:ext>
            </p:extLst>
          </p:nvPr>
        </p:nvGraphicFramePr>
        <p:xfrm>
          <a:off x="6658252" y="1024927"/>
          <a:ext cx="5379868" cy="4747846"/>
        </p:xfrm>
        <a:graphic>
          <a:graphicData uri="http://schemas.openxmlformats.org/drawingml/2006/table">
            <a:tbl>
              <a:tblPr firstRow="1" bandRow="1">
                <a:tableStyleId>{5C22544A-7EE6-4342-B048-85BDC9FD1C3A}</a:tableStyleId>
              </a:tblPr>
              <a:tblGrid>
                <a:gridCol w="2689357">
                  <a:extLst>
                    <a:ext uri="{9D8B030D-6E8A-4147-A177-3AD203B41FA5}">
                      <a16:colId xmlns:a16="http://schemas.microsoft.com/office/drawing/2014/main" val="957429750"/>
                    </a:ext>
                  </a:extLst>
                </a:gridCol>
                <a:gridCol w="2690511">
                  <a:extLst>
                    <a:ext uri="{9D8B030D-6E8A-4147-A177-3AD203B41FA5}">
                      <a16:colId xmlns:a16="http://schemas.microsoft.com/office/drawing/2014/main" val="3988134762"/>
                    </a:ext>
                  </a:extLst>
                </a:gridCol>
              </a:tblGrid>
              <a:tr h="358726">
                <a:tc>
                  <a:txBody>
                    <a:bodyPr/>
                    <a:lstStyle/>
                    <a:p>
                      <a:r>
                        <a:rPr lang="en-US" dirty="0"/>
                        <a:t>Our Value</a:t>
                      </a:r>
                    </a:p>
                  </a:txBody>
                  <a:tcPr/>
                </a:tc>
                <a:tc>
                  <a:txBody>
                    <a:bodyPr/>
                    <a:lstStyle/>
                    <a:p>
                      <a:r>
                        <a:rPr lang="en-US" dirty="0"/>
                        <a:t>Proof Points</a:t>
                      </a:r>
                    </a:p>
                  </a:txBody>
                  <a:tcPr/>
                </a:tc>
                <a:extLst>
                  <a:ext uri="{0D108BD9-81ED-4DB2-BD59-A6C34878D82A}">
                    <a16:rowId xmlns:a16="http://schemas.microsoft.com/office/drawing/2014/main" val="3016121566"/>
                  </a:ext>
                </a:extLst>
              </a:tr>
              <a:tr h="358726">
                <a:tc>
                  <a:txBody>
                    <a:bodyPr/>
                    <a:lstStyle/>
                    <a:p>
                      <a:r>
                        <a:rPr lang="en-US" sz="1100" dirty="0"/>
                        <a:t> </a:t>
                      </a:r>
                    </a:p>
                  </a:txBody>
                  <a:tcPr/>
                </a:tc>
                <a:tc>
                  <a:txBody>
                    <a:bodyPr/>
                    <a:lstStyle/>
                    <a:p>
                      <a:r>
                        <a:rPr lang="en-US" sz="1100" dirty="0"/>
                        <a:t> </a:t>
                      </a:r>
                    </a:p>
                  </a:txBody>
                  <a:tcPr/>
                </a:tc>
                <a:extLst>
                  <a:ext uri="{0D108BD9-81ED-4DB2-BD59-A6C34878D82A}">
                    <a16:rowId xmlns:a16="http://schemas.microsoft.com/office/drawing/2014/main" val="2450005552"/>
                  </a:ext>
                </a:extLst>
              </a:tr>
              <a:tr h="358726">
                <a:tc>
                  <a:txBody>
                    <a:bodyPr/>
                    <a:lstStyle/>
                    <a:p>
                      <a:endParaRPr lang="en-US" sz="1000" dirty="0"/>
                    </a:p>
                  </a:txBody>
                  <a:tcPr/>
                </a:tc>
                <a:tc>
                  <a:txBody>
                    <a:bodyPr/>
                    <a:lstStyle/>
                    <a:p>
                      <a:endParaRPr lang="en-US" dirty="0"/>
                    </a:p>
                  </a:txBody>
                  <a:tcPr/>
                </a:tc>
                <a:extLst>
                  <a:ext uri="{0D108BD9-81ED-4DB2-BD59-A6C34878D82A}">
                    <a16:rowId xmlns:a16="http://schemas.microsoft.com/office/drawing/2014/main" val="19839839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0453781"/>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61300"/>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3522262"/>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1756054"/>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65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598585"/>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2472099"/>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323687"/>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4998328"/>
                  </a:ext>
                </a:extLst>
              </a:tr>
              <a:tr h="3587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8041751"/>
                  </a:ext>
                </a:extLst>
              </a:tr>
            </a:tbl>
          </a:graphicData>
        </a:graphic>
      </p:graphicFrame>
      <p:sp>
        <p:nvSpPr>
          <p:cNvPr id="6" name="Footer Placeholder 11">
            <a:extLst>
              <a:ext uri="{FF2B5EF4-FFF2-40B4-BE49-F238E27FC236}">
                <a16:creationId xmlns:a16="http://schemas.microsoft.com/office/drawing/2014/main" id="{19CB27A0-4018-4FFB-9901-52078FE0D6AE}"/>
              </a:ext>
            </a:extLst>
          </p:cNvPr>
          <p:cNvSpPr>
            <a:spLocks noGrp="1"/>
          </p:cNvSpPr>
          <p:nvPr>
            <p:ph type="ftr" sz="quarter" idx="11"/>
          </p:nvPr>
        </p:nvSpPr>
        <p:spPr>
          <a:xfrm>
            <a:off x="221941" y="6492875"/>
            <a:ext cx="11567604" cy="365125"/>
          </a:xfrm>
        </p:spPr>
        <p:txBody>
          <a:bodyPr/>
          <a:lstStyle/>
          <a:p>
            <a:r>
              <a:rPr lang="en-US" sz="1000" dirty="0"/>
              <a:t>©Town Crier Marketing Group, Inc. 		Need help or a more flexible format? Contact us </a:t>
            </a:r>
            <a:r>
              <a:rPr lang="en-US" sz="1000" dirty="0">
                <a:hlinkClick r:id="rId4"/>
              </a:rPr>
              <a:t>www.towncriergroup.com</a:t>
            </a:r>
            <a:r>
              <a:rPr lang="en-US" sz="1000" dirty="0"/>
              <a:t>			v2021.1</a:t>
            </a:r>
          </a:p>
        </p:txBody>
      </p:sp>
    </p:spTree>
    <p:extLst>
      <p:ext uri="{BB962C8B-B14F-4D97-AF65-F5344CB8AC3E}">
        <p14:creationId xmlns:p14="http://schemas.microsoft.com/office/powerpoint/2010/main" val="3691657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1084</Words>
  <Application>Microsoft Office PowerPoint</Application>
  <PresentationFormat>Widescreen</PresentationFormat>
  <Paragraphs>118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Venters</dc:creator>
  <cp:lastModifiedBy>Tracy Venters</cp:lastModifiedBy>
  <cp:revision>55</cp:revision>
  <dcterms:created xsi:type="dcterms:W3CDTF">2021-02-21T16:13:17Z</dcterms:created>
  <dcterms:modified xsi:type="dcterms:W3CDTF">2021-02-22T21:08:39Z</dcterms:modified>
</cp:coreProperties>
</file>